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69" r:id="rId18"/>
    <p:sldId id="271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07CA-8CF5-4E8C-A9DD-2F7ACCE0B616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8BB9-9C95-449E-92D3-22EEAB4FCD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Social Mobility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en-GB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April 2011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Occupational </a:t>
            </a:r>
            <a:r>
              <a:rPr lang="en-GB" sz="4800" b="1" dirty="0" smtClean="0"/>
              <a:t>changes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Batang" pitchFamily="18" charset="-127"/>
              </a:rPr>
              <a:t>More room at the ‘top’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Technology/computerisation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Less demand for manual labour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More educated workforce needed</a:t>
            </a:r>
            <a:endParaRPr lang="en-GB" dirty="0">
              <a:ea typeface="Batang" pitchFamily="18" charset="-127"/>
            </a:endParaRPr>
          </a:p>
        </p:txBody>
      </p:sp>
      <p:pic>
        <p:nvPicPr>
          <p:cNvPr id="21506" name="Picture 2" descr="C:\Users\Lizzie\AppData\Local\Microsoft\Windows\Temporary Internet Files\Content.IE5\RTJAA9HJ\MC9004415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060848"/>
            <a:ext cx="1800200" cy="1775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Industrial </a:t>
            </a:r>
            <a:r>
              <a:rPr lang="en-GB" sz="4800" b="1" dirty="0" smtClean="0"/>
              <a:t>changes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>
                <a:ea typeface="Batang" pitchFamily="18" charset="-127"/>
              </a:rPr>
              <a:t>Shift away from old ‘smokestack’ industries (e.g. Basic cyclical manufacturing)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New, high technology ‘sunrise’ industries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Higher proportion of non-manual jobs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White collar service sector</a:t>
            </a:r>
          </a:p>
          <a:p>
            <a:endParaRPr lang="en-GB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Ladders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n-GB" dirty="0" smtClean="0">
                <a:ea typeface="Batang" pitchFamily="18" charset="-127"/>
              </a:rPr>
              <a:t>Social progression in the past based on: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Connections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Working up from bottom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Luck </a:t>
            </a:r>
          </a:p>
          <a:p>
            <a:pPr lvl="1"/>
            <a:endParaRPr lang="en-GB" sz="32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Still available today BUT education usually seen as more important</a:t>
            </a:r>
          </a:p>
          <a:p>
            <a:endParaRPr lang="en-GB" sz="12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‘Knowledge economy’ </a:t>
            </a:r>
          </a:p>
          <a:p>
            <a:endParaRPr lang="en-GB" dirty="0" smtClean="0">
              <a:ea typeface="Batang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276872"/>
            <a:ext cx="1883992" cy="180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en-GB" sz="5400" b="1" dirty="0" smtClean="0"/>
              <a:t>How can you measure social mobility?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GB" dirty="0" smtClean="0">
                <a:ea typeface="Batang" pitchFamily="18" charset="-127"/>
              </a:rPr>
              <a:t>Int</a:t>
            </a:r>
            <a:r>
              <a:rPr lang="en-GB" b="1" dirty="0" smtClean="0">
                <a:ea typeface="Batang" pitchFamily="18" charset="-127"/>
              </a:rPr>
              <a:t>ra</a:t>
            </a:r>
            <a:r>
              <a:rPr lang="en-GB" dirty="0" smtClean="0">
                <a:ea typeface="Batang" pitchFamily="18" charset="-127"/>
              </a:rPr>
              <a:t>generational?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Int</a:t>
            </a:r>
            <a:r>
              <a:rPr lang="en-GB" b="1" dirty="0" smtClean="0">
                <a:ea typeface="Batang" pitchFamily="18" charset="-127"/>
              </a:rPr>
              <a:t>er</a:t>
            </a:r>
            <a:r>
              <a:rPr lang="en-GB" dirty="0" smtClean="0">
                <a:ea typeface="Batang" pitchFamily="18" charset="-127"/>
              </a:rPr>
              <a:t>generational?</a:t>
            </a:r>
            <a:endParaRPr lang="en-GB" dirty="0">
              <a:ea typeface="Batang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429000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Goldthorpe</a:t>
            </a:r>
            <a:r>
              <a:rPr lang="en-GB" b="1" dirty="0" smtClean="0"/>
              <a:t> </a:t>
            </a:r>
            <a:r>
              <a:rPr lang="en-GB" b="1" dirty="0" smtClean="0"/>
              <a:t>(1963)</a:t>
            </a:r>
            <a:br>
              <a:rPr lang="en-GB" b="1" dirty="0" smtClean="0"/>
            </a:br>
            <a:r>
              <a:rPr lang="en-GB" b="1" dirty="0" smtClean="0"/>
              <a:t>The Affluent </a:t>
            </a:r>
            <a:r>
              <a:rPr lang="en-GB" b="1" dirty="0" smtClean="0"/>
              <a:t>Worker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n-GB" dirty="0" smtClean="0"/>
              <a:t>In 1950s some </a:t>
            </a:r>
            <a:r>
              <a:rPr lang="en-GB" dirty="0" smtClean="0"/>
              <a:t>manual workers were earning high wages for jobs, such as assembly </a:t>
            </a:r>
            <a:r>
              <a:rPr lang="en-GB" dirty="0" smtClean="0"/>
              <a:t>workers</a:t>
            </a:r>
          </a:p>
          <a:p>
            <a:endParaRPr lang="en-GB" dirty="0" smtClean="0"/>
          </a:p>
          <a:p>
            <a:r>
              <a:rPr lang="en-GB" dirty="0" smtClean="0"/>
              <a:t>‘you have never had it so good’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Had affluence really </a:t>
            </a:r>
            <a:r>
              <a:rPr lang="en-GB" dirty="0" smtClean="0"/>
              <a:t>changed the class of this group of workers 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GB" dirty="0" smtClean="0"/>
              <a:t>Although getting paid £££</a:t>
            </a:r>
          </a:p>
          <a:p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 smtClean="0"/>
              <a:t>were not really middle class in </a:t>
            </a:r>
            <a:r>
              <a:rPr lang="en-GB" dirty="0" smtClean="0"/>
              <a:t>attitudes:</a:t>
            </a:r>
          </a:p>
          <a:p>
            <a:pPr lvl="1"/>
            <a:r>
              <a:rPr lang="en-GB" dirty="0" smtClean="0"/>
              <a:t>Paid in cash</a:t>
            </a:r>
          </a:p>
          <a:p>
            <a:pPr lvl="1"/>
            <a:r>
              <a:rPr lang="en-GB" dirty="0" smtClean="0"/>
              <a:t>No job security</a:t>
            </a:r>
          </a:p>
          <a:p>
            <a:pPr lvl="1"/>
            <a:r>
              <a:rPr lang="en-GB" dirty="0" smtClean="0"/>
              <a:t>Many didn’t have bank accounts</a:t>
            </a:r>
          </a:p>
          <a:p>
            <a:pPr lvl="1"/>
            <a:r>
              <a:rPr lang="en-GB" dirty="0" smtClean="0"/>
              <a:t>W/class attitudes towards unions and politics</a:t>
            </a:r>
          </a:p>
          <a:p>
            <a:pPr lvl="1"/>
            <a:endParaRPr lang="en-GB" dirty="0" smtClean="0"/>
          </a:p>
        </p:txBody>
      </p:sp>
      <p:pic>
        <p:nvPicPr>
          <p:cNvPr id="1026" name="Picture 2" descr="http://t1.gstatic.com/images?q=tbn:ANd9GcT428mmF5grY7W3kCLzwMIZitTuAWMJAQftaCeSZIIe6hpzFGQ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229200"/>
            <a:ext cx="3238500" cy="14097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RTecj9-TcrUQAHi81zhaIFykG2iGGQAIuFtpeksJd-0yufBcG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725144"/>
            <a:ext cx="2595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dirty="0" smtClean="0"/>
              <a:t>Only 2 out of the 80 workers studied had become middle class (and accepted)</a:t>
            </a:r>
          </a:p>
          <a:p>
            <a:endParaRPr lang="en-GB" dirty="0" smtClean="0"/>
          </a:p>
          <a:p>
            <a:r>
              <a:rPr lang="en-GB" dirty="0" smtClean="0"/>
              <a:t>‘new middle-class’</a:t>
            </a:r>
          </a:p>
          <a:p>
            <a:endParaRPr lang="en-GB" dirty="0" smtClean="0"/>
          </a:p>
          <a:p>
            <a:r>
              <a:rPr lang="en-GB" dirty="0" smtClean="0"/>
              <a:t>Own homes etc but still working class in outlook, norms, values, sociability etc</a:t>
            </a:r>
            <a:endParaRPr lang="en-GB" dirty="0"/>
          </a:p>
        </p:txBody>
      </p:sp>
      <p:pic>
        <p:nvPicPr>
          <p:cNvPr id="34818" name="Picture 2" descr="http://t3.gstatic.com/images?q=tbn:ANd9GcQSm5gUG7IZ7htfMVaOWcK7gMEDy3ZgDzp22DR_sSRolfp7Rf9d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97152"/>
            <a:ext cx="2880320" cy="186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Oxford Mobility Study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ea typeface="Batang" pitchFamily="18" charset="-127"/>
              </a:rPr>
              <a:t>Interviews </a:t>
            </a:r>
            <a:r>
              <a:rPr lang="en-GB" dirty="0" smtClean="0">
                <a:ea typeface="Batang" pitchFamily="18" charset="-127"/>
              </a:rPr>
              <a:t>with 10,000 men aged </a:t>
            </a:r>
            <a:r>
              <a:rPr lang="en-GB" dirty="0" smtClean="0">
                <a:ea typeface="Batang" pitchFamily="18" charset="-127"/>
              </a:rPr>
              <a:t>20 – </a:t>
            </a:r>
            <a:r>
              <a:rPr lang="en-GB" dirty="0" smtClean="0">
                <a:ea typeface="Batang" pitchFamily="18" charset="-127"/>
              </a:rPr>
              <a:t>64 in England </a:t>
            </a:r>
            <a:r>
              <a:rPr lang="en-GB" dirty="0" smtClean="0">
                <a:ea typeface="Batang" pitchFamily="18" charset="-127"/>
              </a:rPr>
              <a:t>and </a:t>
            </a:r>
            <a:r>
              <a:rPr lang="en-GB" dirty="0" smtClean="0">
                <a:ea typeface="Batang" pitchFamily="18" charset="-127"/>
              </a:rPr>
              <a:t>Wales in 1972</a:t>
            </a:r>
          </a:p>
          <a:p>
            <a:endParaRPr lang="en-GB" sz="13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Allocated men to seven social classes based on </a:t>
            </a:r>
            <a:r>
              <a:rPr lang="en-GB" i="1" dirty="0" smtClean="0">
                <a:ea typeface="Batang" pitchFamily="18" charset="-127"/>
              </a:rPr>
              <a:t>market situation </a:t>
            </a:r>
            <a:r>
              <a:rPr lang="en-GB" dirty="0" smtClean="0">
                <a:ea typeface="Batang" pitchFamily="18" charset="-127"/>
              </a:rPr>
              <a:t>and </a:t>
            </a:r>
            <a:r>
              <a:rPr lang="en-GB" i="1" dirty="0" smtClean="0">
                <a:ea typeface="Batang" pitchFamily="18" charset="-127"/>
              </a:rPr>
              <a:t>work situation </a:t>
            </a:r>
            <a:endParaRPr lang="en-GB" i="1" dirty="0" smtClean="0">
              <a:ea typeface="Batang" pitchFamily="18" charset="-127"/>
            </a:endParaRPr>
          </a:p>
          <a:p>
            <a:endParaRPr lang="en-GB" sz="1300" i="1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Grouped into three clusters:</a:t>
            </a:r>
          </a:p>
          <a:p>
            <a:pPr>
              <a:buNone/>
            </a:pPr>
            <a:r>
              <a:rPr lang="en-GB" dirty="0" smtClean="0">
                <a:ea typeface="Batang" pitchFamily="18" charset="-127"/>
              </a:rPr>
              <a:t>		</a:t>
            </a:r>
            <a:r>
              <a:rPr lang="en-GB" i="1" dirty="0" smtClean="0">
                <a:ea typeface="Batang" pitchFamily="18" charset="-127"/>
              </a:rPr>
              <a:t>service </a:t>
            </a:r>
            <a:r>
              <a:rPr lang="en-GB" i="1" dirty="0" smtClean="0">
                <a:ea typeface="Batang" pitchFamily="18" charset="-127"/>
              </a:rPr>
              <a:t>class, intermediate class and 	working class</a:t>
            </a:r>
          </a:p>
          <a:p>
            <a:pPr>
              <a:buNone/>
            </a:pPr>
            <a:endParaRPr lang="en-GB" sz="1300" i="1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Service </a:t>
            </a:r>
            <a:r>
              <a:rPr lang="en-GB" dirty="0" smtClean="0">
                <a:ea typeface="Batang" pitchFamily="18" charset="-127"/>
              </a:rPr>
              <a:t>class: </a:t>
            </a:r>
            <a:r>
              <a:rPr lang="en-GB" dirty="0" smtClean="0">
                <a:ea typeface="Batang" pitchFamily="18" charset="-127"/>
              </a:rPr>
              <a:t>bridge between top decision makers and the mass of the people</a:t>
            </a:r>
            <a:endParaRPr lang="en-GB" i="1" dirty="0">
              <a:ea typeface="Batang" pitchFamily="18" charset="-127"/>
            </a:endParaRPr>
          </a:p>
        </p:txBody>
      </p:sp>
      <p:pic>
        <p:nvPicPr>
          <p:cNvPr id="5121" name="Picture 1" descr="C:\Users\Lizzie\AppData\Local\Microsoft\Windows\Temporary Internet Files\Content.IE5\RTJAA9HJ\MC90043393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1020" y="5395020"/>
            <a:ext cx="1462980" cy="1462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Closure thesis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Service </a:t>
            </a:r>
            <a:r>
              <a:rPr lang="en-GB" dirty="0" smtClean="0"/>
              <a:t>class is largely self </a:t>
            </a:r>
            <a:r>
              <a:rPr lang="en-GB" dirty="0" smtClean="0"/>
              <a:t>recruiting</a:t>
            </a:r>
          </a:p>
          <a:p>
            <a:endParaRPr lang="en-GB" sz="1100" dirty="0" smtClean="0"/>
          </a:p>
          <a:p>
            <a:r>
              <a:rPr lang="en-GB" dirty="0" smtClean="0"/>
              <a:t>Reserving </a:t>
            </a:r>
            <a:r>
              <a:rPr lang="en-GB" dirty="0" smtClean="0"/>
              <a:t>its </a:t>
            </a:r>
            <a:r>
              <a:rPr lang="en-GB" dirty="0" smtClean="0"/>
              <a:t>privileged </a:t>
            </a:r>
            <a:r>
              <a:rPr lang="en-GB" dirty="0" smtClean="0"/>
              <a:t>positions for its own </a:t>
            </a:r>
            <a:r>
              <a:rPr lang="en-GB" dirty="0" smtClean="0"/>
              <a:t>offspring</a:t>
            </a:r>
          </a:p>
          <a:p>
            <a:endParaRPr lang="en-GB" sz="1000" dirty="0" smtClean="0"/>
          </a:p>
          <a:p>
            <a:r>
              <a:rPr lang="en-GB" dirty="0" smtClean="0"/>
              <a:t>Closing </a:t>
            </a:r>
            <a:r>
              <a:rPr lang="en-GB" dirty="0" smtClean="0"/>
              <a:t>ranks to newcomers from lower social </a:t>
            </a:r>
            <a:r>
              <a:rPr lang="en-GB" dirty="0" smtClean="0"/>
              <a:t>classes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GOLDTHORPE:</a:t>
            </a:r>
          </a:p>
          <a:p>
            <a:pPr>
              <a:buNone/>
            </a:pPr>
            <a:r>
              <a:rPr lang="en-GB" dirty="0" smtClean="0"/>
              <a:t>	Only </a:t>
            </a:r>
            <a:r>
              <a:rPr lang="en-GB" dirty="0" smtClean="0"/>
              <a:t>a minority of the service class had been born into it, so this class was only partly successful in guarding its privileges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Buffer zone thesis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Occupations </a:t>
            </a:r>
            <a:r>
              <a:rPr lang="en-GB" dirty="0" smtClean="0"/>
              <a:t>clustered tightly around the manual/non manual zone act as a </a:t>
            </a:r>
            <a:r>
              <a:rPr lang="en-GB" dirty="0" smtClean="0"/>
              <a:t>brake</a:t>
            </a:r>
          </a:p>
          <a:p>
            <a:endParaRPr lang="en-GB" sz="1000" dirty="0" smtClean="0"/>
          </a:p>
          <a:p>
            <a:r>
              <a:rPr lang="en-GB" dirty="0" smtClean="0"/>
              <a:t>Prevents </a:t>
            </a:r>
            <a:r>
              <a:rPr lang="en-GB" dirty="0" smtClean="0"/>
              <a:t>long range </a:t>
            </a:r>
            <a:r>
              <a:rPr lang="en-GB" dirty="0" smtClean="0"/>
              <a:t>mobility</a:t>
            </a:r>
          </a:p>
          <a:p>
            <a:endParaRPr lang="en-GB" sz="1000" dirty="0" smtClean="0"/>
          </a:p>
          <a:p>
            <a:r>
              <a:rPr lang="en-GB" dirty="0" smtClean="0"/>
              <a:t>People who are mobile across the manual/non manual line are usually ‘absorbed’ into this </a:t>
            </a:r>
            <a:r>
              <a:rPr lang="en-GB" dirty="0" smtClean="0"/>
              <a:t>zone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GOLDTHORPE: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Newcomers </a:t>
            </a:r>
            <a:r>
              <a:rPr lang="en-GB" dirty="0" smtClean="0"/>
              <a:t>to the service class had been drawn from all the other social classes.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Recap...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Autofit/>
          </a:bodyPr>
          <a:lstStyle/>
          <a:p>
            <a:r>
              <a:rPr lang="en-GB" sz="3600" dirty="0" smtClean="0">
                <a:ea typeface="Batang" pitchFamily="18" charset="-127"/>
              </a:rPr>
              <a:t>Income</a:t>
            </a:r>
          </a:p>
          <a:p>
            <a:endParaRPr lang="en-GB" sz="1100" dirty="0" smtClean="0">
              <a:ea typeface="Batang" pitchFamily="18" charset="-127"/>
            </a:endParaRPr>
          </a:p>
          <a:p>
            <a:r>
              <a:rPr lang="en-GB" sz="3600" dirty="0" smtClean="0">
                <a:ea typeface="Batang" pitchFamily="18" charset="-127"/>
              </a:rPr>
              <a:t>Wealth</a:t>
            </a:r>
          </a:p>
          <a:p>
            <a:endParaRPr lang="en-GB" sz="1100" dirty="0" smtClean="0">
              <a:ea typeface="Batang" pitchFamily="18" charset="-127"/>
            </a:endParaRPr>
          </a:p>
          <a:p>
            <a:r>
              <a:rPr lang="en-GB" sz="3600" dirty="0" smtClean="0">
                <a:ea typeface="Batang" pitchFamily="18" charset="-127"/>
              </a:rPr>
              <a:t>Marketable wealth</a:t>
            </a:r>
          </a:p>
          <a:p>
            <a:endParaRPr lang="en-GB" sz="1100" dirty="0" smtClean="0">
              <a:ea typeface="Batang" pitchFamily="18" charset="-127"/>
            </a:endParaRPr>
          </a:p>
          <a:p>
            <a:r>
              <a:rPr lang="en-GB" sz="3600" dirty="0" smtClean="0">
                <a:ea typeface="Batang" pitchFamily="18" charset="-127"/>
              </a:rPr>
              <a:t>Is income linked to social class?</a:t>
            </a:r>
          </a:p>
          <a:p>
            <a:endParaRPr lang="en-GB" sz="1100" dirty="0" smtClean="0"/>
          </a:p>
          <a:p>
            <a:r>
              <a:rPr lang="en-GB" sz="3600" dirty="0" smtClean="0">
                <a:ea typeface="Batang" pitchFamily="18" charset="-127"/>
              </a:rPr>
              <a:t>Is wealth linked to social class?</a:t>
            </a:r>
          </a:p>
        </p:txBody>
      </p:sp>
      <p:pic>
        <p:nvPicPr>
          <p:cNvPr id="4" name="Picture 2" descr="http://t0.gstatic.com/images?q=tbn:ANd9GcTyAyjRXXuqpmMgDTx05zklLJBtJMtayjqFXnoVtnrch_LBgcal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3524454" cy="2639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Counterbalancing thesis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Intergenerational </a:t>
            </a:r>
            <a:r>
              <a:rPr lang="en-GB" dirty="0" smtClean="0"/>
              <a:t>mobility </a:t>
            </a:r>
            <a:r>
              <a:rPr lang="en-GB" dirty="0" smtClean="0"/>
              <a:t>= increased</a:t>
            </a:r>
          </a:p>
          <a:p>
            <a:endParaRPr lang="en-GB" sz="1100" dirty="0" smtClean="0"/>
          </a:p>
          <a:p>
            <a:r>
              <a:rPr lang="en-GB" dirty="0" err="1" smtClean="0"/>
              <a:t>Intragenerational</a:t>
            </a:r>
            <a:r>
              <a:rPr lang="en-GB" dirty="0" smtClean="0"/>
              <a:t> </a:t>
            </a:r>
            <a:r>
              <a:rPr lang="en-GB" dirty="0" smtClean="0"/>
              <a:t>mobility </a:t>
            </a:r>
            <a:r>
              <a:rPr lang="en-GB" dirty="0" smtClean="0"/>
              <a:t>= declined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GOLDTHORPE</a:t>
            </a:r>
            <a:r>
              <a:rPr lang="en-GB" b="1" i="1" dirty="0" smtClean="0"/>
              <a:t>:</a:t>
            </a:r>
          </a:p>
          <a:p>
            <a:pPr>
              <a:buNone/>
            </a:pPr>
            <a:r>
              <a:rPr lang="en-GB" dirty="0" smtClean="0"/>
              <a:t>	some signs </a:t>
            </a:r>
            <a:r>
              <a:rPr lang="en-GB" dirty="0" smtClean="0"/>
              <a:t>that employers were increasingly relying on the direct recruitment of highly qualified and educated </a:t>
            </a:r>
            <a:r>
              <a:rPr lang="en-GB" dirty="0" smtClean="0"/>
              <a:t>individuals, but </a:t>
            </a:r>
            <a:r>
              <a:rPr lang="en-GB" dirty="0" smtClean="0"/>
              <a:t>intergenerational mobility had been just as important as intergenerational </a:t>
            </a:r>
            <a:r>
              <a:rPr lang="en-GB" dirty="0" smtClean="0"/>
              <a:t>mobility</a:t>
            </a:r>
            <a:endParaRPr lang="en-GB" dirty="0"/>
          </a:p>
        </p:txBody>
      </p:sp>
      <p:pic>
        <p:nvPicPr>
          <p:cNvPr id="32770" name="Picture 2" descr="C:\Users\Lizzie\AppData\Local\Microsoft\Windows\Temporary Internet Files\Content.IE5\RTJAA9HJ\MP9004225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258" y="1268760"/>
            <a:ext cx="166274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Evaluation of Oxford Mobility Study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r>
              <a:rPr lang="en-GB" dirty="0" smtClean="0"/>
              <a:t>Pessimistic picture of social mobility in Britain</a:t>
            </a:r>
          </a:p>
          <a:p>
            <a:endParaRPr lang="en-GB" dirty="0" smtClean="0"/>
          </a:p>
          <a:p>
            <a:r>
              <a:rPr lang="en-GB" dirty="0" smtClean="0"/>
              <a:t>Scottish mobility study (Payne 1987)</a:t>
            </a:r>
          </a:p>
        </p:txBody>
      </p:sp>
      <p:pic>
        <p:nvPicPr>
          <p:cNvPr id="31747" name="Picture 3" descr="C:\Users\Lizzie\AppData\Local\Microsoft\Windows\Temporary Internet Files\Content.IE5\RTJAA9HJ\MC9001992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268760"/>
            <a:ext cx="3064163" cy="2380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47664" y="1340768"/>
            <a:ext cx="5976664" cy="4176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23728" y="2420888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+mj-lt"/>
                <a:ea typeface="Batang" pitchFamily="18" charset="-127"/>
              </a:rPr>
              <a:t>What is social mobility?</a:t>
            </a:r>
            <a:endParaRPr lang="en-GB" sz="6000" b="1" dirty="0">
              <a:latin typeface="+mj-lt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ea typeface="Batang" pitchFamily="18" charset="-127"/>
              </a:rPr>
              <a:t>Moving across social boundaries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From one occupational level to another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Upwards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Downwards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Int</a:t>
            </a:r>
            <a:r>
              <a:rPr lang="en-GB" b="1" dirty="0" smtClean="0">
                <a:ea typeface="Batang" pitchFamily="18" charset="-127"/>
              </a:rPr>
              <a:t>er</a:t>
            </a:r>
            <a:r>
              <a:rPr lang="en-GB" dirty="0" smtClean="0">
                <a:ea typeface="Batang" pitchFamily="18" charset="-127"/>
              </a:rPr>
              <a:t>generational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Int</a:t>
            </a:r>
            <a:r>
              <a:rPr lang="en-GB" b="1" dirty="0" smtClean="0">
                <a:ea typeface="Batang" pitchFamily="18" charset="-127"/>
              </a:rPr>
              <a:t>ra</a:t>
            </a:r>
            <a:r>
              <a:rPr lang="en-GB" dirty="0" smtClean="0">
                <a:ea typeface="Batang" pitchFamily="18" charset="-127"/>
              </a:rPr>
              <a:t>generational</a:t>
            </a:r>
            <a:endParaRPr lang="en-GB" dirty="0">
              <a:ea typeface="Batang" pitchFamily="18" charset="-127"/>
            </a:endParaRPr>
          </a:p>
        </p:txBody>
      </p:sp>
      <p:pic>
        <p:nvPicPr>
          <p:cNvPr id="1026" name="Picture 2" descr="http://t1.gstatic.com/images?q=tbn:ANd9GcTnFkjfxhKxK6Ld-6IZmtC_m5MjgmSi11ed4S0zqAGXPRhonZz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3456384" cy="3441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05475"/>
          </a:xfrm>
        </p:spPr>
        <p:txBody>
          <a:bodyPr/>
          <a:lstStyle/>
          <a:p>
            <a:r>
              <a:rPr lang="en-GB" dirty="0" smtClean="0"/>
              <a:t>In previous societies, a person’s position was determined by ascribed characteristics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	i.e.  Family origin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 Gender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 Ethnic group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e.g. Feudal society </a:t>
            </a:r>
            <a:endParaRPr lang="en-GB" dirty="0"/>
          </a:p>
        </p:txBody>
      </p:sp>
      <p:pic>
        <p:nvPicPr>
          <p:cNvPr id="18434" name="Picture 2" descr="http://t3.gstatic.com/images?q=tbn:ANd9GcTOUq1Nt9q2d9lun9JkFuSPmuAm0we27-PIhWzB0qeaebzUqzV7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39708"/>
            <a:ext cx="3744416" cy="5018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GB" dirty="0" smtClean="0"/>
              <a:t>Ascribed characteristics are still important today</a:t>
            </a:r>
          </a:p>
          <a:p>
            <a:r>
              <a:rPr lang="en-GB" dirty="0" smtClean="0"/>
              <a:t>BUT more emphasis placed </a:t>
            </a:r>
            <a:r>
              <a:rPr lang="en-GB" dirty="0" smtClean="0"/>
              <a:t>on </a:t>
            </a:r>
            <a:r>
              <a:rPr lang="en-GB" dirty="0" smtClean="0"/>
              <a:t>ACHIEVED status!</a:t>
            </a:r>
            <a:endParaRPr lang="en-GB" dirty="0"/>
          </a:p>
          <a:p>
            <a:pPr algn="ctr">
              <a:buNone/>
            </a:pPr>
            <a:r>
              <a:rPr lang="en-GB" b="1" i="1" dirty="0" smtClean="0"/>
              <a:t>What people can do rather than their social origins</a:t>
            </a:r>
            <a:endParaRPr lang="en-GB" b="1" i="1" dirty="0"/>
          </a:p>
        </p:txBody>
      </p:sp>
      <p:pic>
        <p:nvPicPr>
          <p:cNvPr id="17416" name="Picture 8" descr="C:\Users\Lizzie\AppData\Local\Microsoft\Windows\Temporary Internet Files\Content.IE5\BYZIT9LF\MP9004317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852936" cy="2852936"/>
          </a:xfrm>
          <a:prstGeom prst="rect">
            <a:avLst/>
          </a:prstGeom>
          <a:noFill/>
        </p:spPr>
      </p:pic>
      <p:pic>
        <p:nvPicPr>
          <p:cNvPr id="17417" name="Picture 9" descr="C:\Users\Lizzie\AppData\Local\Microsoft\Windows\Temporary Internet Files\Content.IE5\BYZIT9LF\MC9001509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77072"/>
            <a:ext cx="1944216" cy="2195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988840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+mj-lt"/>
              </a:rPr>
              <a:t>Position in the hierarchy is determined by individual merit</a:t>
            </a:r>
            <a:endParaRPr lang="en-GB" sz="6000" dirty="0">
              <a:latin typeface="+mj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87624" y="1412776"/>
            <a:ext cx="6768752" cy="4104456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19672" y="2708920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atin typeface="+mj-lt"/>
              </a:rPr>
              <a:t>meritocracy</a:t>
            </a:r>
            <a:endParaRPr lang="en-GB" sz="7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9552" y="980728"/>
            <a:ext cx="6984776" cy="2808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71600" y="1412776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atin typeface="+mj-lt"/>
              </a:rPr>
              <a:t>Is Britain a meritocracy?</a:t>
            </a:r>
            <a:endParaRPr lang="en-GB" sz="6000" b="1" dirty="0">
              <a:latin typeface="+mj-lt"/>
            </a:endParaRPr>
          </a:p>
        </p:txBody>
      </p:sp>
      <p:pic>
        <p:nvPicPr>
          <p:cNvPr id="19460" name="Picture 4" descr="http://t2.gstatic.com/images?q=tbn:ANd9GcRfOWHXqIYNhWXmmwCu1oJi4ozgYR5udmAvoYgO3PUqzwAIYA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3275775"/>
            <a:ext cx="3024336" cy="358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962674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Why is there more social mobility today?</a:t>
            </a:r>
            <a:endParaRPr lang="en-GB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438</Words>
  <Application>Microsoft Office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Social Mobility</vt:lpstr>
      <vt:lpstr>Recap...</vt:lpstr>
      <vt:lpstr>Slide 3</vt:lpstr>
      <vt:lpstr>Slide 4</vt:lpstr>
      <vt:lpstr>Slide 5</vt:lpstr>
      <vt:lpstr>Slide 6</vt:lpstr>
      <vt:lpstr>Slide 7</vt:lpstr>
      <vt:lpstr>Slide 8</vt:lpstr>
      <vt:lpstr>Why is there more social mobility today?</vt:lpstr>
      <vt:lpstr>Occupational changes</vt:lpstr>
      <vt:lpstr>Industrial changes</vt:lpstr>
      <vt:lpstr>Ladders</vt:lpstr>
      <vt:lpstr>How can you measure social mobility?</vt:lpstr>
      <vt:lpstr>Goldthorpe (1963) The Affluent Worker</vt:lpstr>
      <vt:lpstr>Slide 15</vt:lpstr>
      <vt:lpstr>Slide 16</vt:lpstr>
      <vt:lpstr>Oxford Mobility Study</vt:lpstr>
      <vt:lpstr>1. Closure thesis</vt:lpstr>
      <vt:lpstr>2. Buffer zone thesis</vt:lpstr>
      <vt:lpstr>3. Counterbalancing thesis</vt:lpstr>
      <vt:lpstr>Evaluation of Oxford Mobility Study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Mobility</dc:title>
  <dc:creator>Lizzie</dc:creator>
  <cp:lastModifiedBy>Lizzie</cp:lastModifiedBy>
  <cp:revision>51</cp:revision>
  <dcterms:created xsi:type="dcterms:W3CDTF">2011-04-03T19:28:57Z</dcterms:created>
  <dcterms:modified xsi:type="dcterms:W3CDTF">2011-04-04T19:28:12Z</dcterms:modified>
</cp:coreProperties>
</file>