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6" r:id="rId4"/>
    <p:sldId id="257" r:id="rId5"/>
    <p:sldId id="258" r:id="rId6"/>
    <p:sldId id="260" r:id="rId7"/>
    <p:sldId id="261" r:id="rId8"/>
    <p:sldId id="259" r:id="rId9"/>
    <p:sldId id="269" r:id="rId10"/>
    <p:sldId id="266" r:id="rId11"/>
    <p:sldId id="267" r:id="rId12"/>
    <p:sldId id="268"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1D5167-8C3D-44BF-9489-FF8E2CF9C209}" type="datetimeFigureOut">
              <a:rPr lang="en-GB" smtClean="0"/>
              <a:t>11/04/2011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D5167-8C3D-44BF-9489-FF8E2CF9C209}" type="datetimeFigureOut">
              <a:rPr lang="en-GB" smtClean="0"/>
              <a:t>11/04/2011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D5167-8C3D-44BF-9489-FF8E2CF9C209}" type="datetimeFigureOut">
              <a:rPr lang="en-GB" smtClean="0"/>
              <a:t>11/04/2011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1D5167-8C3D-44BF-9489-FF8E2CF9C209}" type="datetimeFigureOut">
              <a:rPr lang="en-GB" smtClean="0"/>
              <a:t>11/04/2011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D5167-8C3D-44BF-9489-FF8E2CF9C209}" type="datetimeFigureOut">
              <a:rPr lang="en-GB" smtClean="0"/>
              <a:t>11/04/2011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1D5167-8C3D-44BF-9489-FF8E2CF9C209}" type="datetimeFigureOut">
              <a:rPr lang="en-GB" smtClean="0"/>
              <a:t>11/04/2011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1D5167-8C3D-44BF-9489-FF8E2CF9C209}" type="datetimeFigureOut">
              <a:rPr lang="en-GB" smtClean="0"/>
              <a:t>11/04/2011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1D5167-8C3D-44BF-9489-FF8E2CF9C209}" type="datetimeFigureOut">
              <a:rPr lang="en-GB" smtClean="0"/>
              <a:t>11/04/2011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D5167-8C3D-44BF-9489-FF8E2CF9C209}" type="datetimeFigureOut">
              <a:rPr lang="en-GB" smtClean="0"/>
              <a:t>11/04/2011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D5167-8C3D-44BF-9489-FF8E2CF9C209}" type="datetimeFigureOut">
              <a:rPr lang="en-GB" smtClean="0"/>
              <a:t>11/04/2011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D5167-8C3D-44BF-9489-FF8E2CF9C209}" type="datetimeFigureOut">
              <a:rPr lang="en-GB" smtClean="0"/>
              <a:t>11/04/2011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3E7D47-D48D-49D5-BC9D-AF4A3C8A016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D5167-8C3D-44BF-9489-FF8E2CF9C209}" type="datetimeFigureOut">
              <a:rPr lang="en-GB" smtClean="0"/>
              <a:t>11/04/2011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E7D47-D48D-49D5-BC9D-AF4A3C8A016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1115616" y="188640"/>
            <a:ext cx="7272808" cy="6438703"/>
          </a:xfrm>
          <a:prstGeom prst="rect">
            <a:avLst/>
          </a:prstGeom>
          <a:noFill/>
          <a:ln w="22225">
            <a:solidFill>
              <a:schemeClr val="tx1"/>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187624" y="476672"/>
            <a:ext cx="6768752" cy="4752528"/>
          </a:xfrm>
          <a:prstGeom prst="ellipse">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619672" y="1268760"/>
            <a:ext cx="5832648" cy="3046988"/>
          </a:xfrm>
          <a:prstGeom prst="rect">
            <a:avLst/>
          </a:prstGeom>
          <a:noFill/>
        </p:spPr>
        <p:txBody>
          <a:bodyPr wrap="square" rtlCol="0">
            <a:spAutoFit/>
          </a:bodyPr>
          <a:lstStyle/>
          <a:p>
            <a:pPr algn="ctr"/>
            <a:r>
              <a:rPr lang="en-GB" sz="4800" b="1" i="1" dirty="0" smtClean="0"/>
              <a:t>What types of research methods could you use to get qualitative data?</a:t>
            </a:r>
            <a:endParaRPr lang="en-GB" sz="4800" b="1" i="1" dirty="0"/>
          </a:p>
        </p:txBody>
      </p:sp>
      <p:pic>
        <p:nvPicPr>
          <p:cNvPr id="25602" name="Picture 2" descr="C:\Users\Lizzie\AppData\Local\Microsoft\Windows\Temporary Internet Files\Content.IE5\ZXACY18P\MC900434859[1].png"/>
          <p:cNvPicPr>
            <a:picLocks noChangeAspect="1" noChangeArrowheads="1"/>
          </p:cNvPicPr>
          <p:nvPr/>
        </p:nvPicPr>
        <p:blipFill>
          <a:blip r:embed="rId2" cstate="print"/>
          <a:srcRect/>
          <a:stretch>
            <a:fillRect/>
          </a:stretch>
        </p:blipFill>
        <p:spPr bwMode="auto">
          <a:xfrm>
            <a:off x="3707904" y="4293096"/>
            <a:ext cx="2304256" cy="230425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980728"/>
            <a:ext cx="5400600" cy="5016758"/>
          </a:xfrm>
          <a:prstGeom prst="rect">
            <a:avLst/>
          </a:prstGeom>
          <a:noFill/>
        </p:spPr>
        <p:txBody>
          <a:bodyPr wrap="square" rtlCol="0">
            <a:spAutoFit/>
          </a:bodyPr>
          <a:lstStyle/>
          <a:p>
            <a:pPr algn="ctr"/>
            <a:r>
              <a:rPr lang="en-GB" sz="4000" i="1" dirty="0" smtClean="0"/>
              <a:t>Observation</a:t>
            </a:r>
          </a:p>
          <a:p>
            <a:pPr algn="ctr"/>
            <a:endParaRPr lang="en-GB" sz="4000" i="1" dirty="0" smtClean="0"/>
          </a:p>
          <a:p>
            <a:pPr algn="ctr"/>
            <a:r>
              <a:rPr lang="en-GB" sz="4000" i="1" dirty="0" smtClean="0"/>
              <a:t>Unstructured interviews</a:t>
            </a:r>
          </a:p>
          <a:p>
            <a:pPr algn="ctr"/>
            <a:endParaRPr lang="en-GB" sz="4000" i="1" dirty="0" smtClean="0"/>
          </a:p>
          <a:p>
            <a:pPr algn="ctr"/>
            <a:r>
              <a:rPr lang="en-GB" sz="4000" i="1" dirty="0" smtClean="0"/>
              <a:t>Open ended questionnaires</a:t>
            </a:r>
          </a:p>
          <a:p>
            <a:pPr algn="ctr"/>
            <a:endParaRPr lang="en-GB" sz="4000" i="1" dirty="0" smtClean="0"/>
          </a:p>
          <a:p>
            <a:pPr algn="ctr"/>
            <a:r>
              <a:rPr lang="en-GB" sz="4000" i="1" dirty="0" smtClean="0"/>
              <a:t>Personal accounts</a:t>
            </a:r>
            <a:endParaRPr lang="en-GB" sz="4000" i="1" dirty="0"/>
          </a:p>
        </p:txBody>
      </p:sp>
      <p:pic>
        <p:nvPicPr>
          <p:cNvPr id="26627" name="Picture 3" descr="C:\Users\Lizzie\AppData\Local\Microsoft\Windows\Temporary Internet Files\Content.IE5\R1EJCH40\MC900001031[1].wmf"/>
          <p:cNvPicPr>
            <a:picLocks noChangeAspect="1" noChangeArrowheads="1"/>
          </p:cNvPicPr>
          <p:nvPr/>
        </p:nvPicPr>
        <p:blipFill>
          <a:blip r:embed="rId2" cstate="print"/>
          <a:srcRect/>
          <a:stretch>
            <a:fillRect/>
          </a:stretch>
        </p:blipFill>
        <p:spPr bwMode="auto">
          <a:xfrm rot="329884">
            <a:off x="6747294" y="5310495"/>
            <a:ext cx="2333133" cy="1439045"/>
          </a:xfrm>
          <a:prstGeom prst="rect">
            <a:avLst/>
          </a:prstGeom>
          <a:noFill/>
        </p:spPr>
      </p:pic>
      <p:pic>
        <p:nvPicPr>
          <p:cNvPr id="26628" name="Picture 4" descr="C:\Users\Lizzie\AppData\Local\Microsoft\Windows\Temporary Internet Files\Content.IE5\16CMB4LH\MC900332546[1].wmf"/>
          <p:cNvPicPr>
            <a:picLocks noChangeAspect="1" noChangeArrowheads="1"/>
          </p:cNvPicPr>
          <p:nvPr/>
        </p:nvPicPr>
        <p:blipFill>
          <a:blip r:embed="rId3" cstate="print"/>
          <a:srcRect/>
          <a:stretch>
            <a:fillRect/>
          </a:stretch>
        </p:blipFill>
        <p:spPr bwMode="auto">
          <a:xfrm>
            <a:off x="0" y="0"/>
            <a:ext cx="3116702" cy="187866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323528" y="260648"/>
            <a:ext cx="8424936" cy="6408712"/>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9537273">
            <a:off x="81477" y="1597808"/>
            <a:ext cx="5400600" cy="1323439"/>
          </a:xfrm>
          <a:prstGeom prst="rect">
            <a:avLst/>
          </a:prstGeom>
          <a:noFill/>
        </p:spPr>
        <p:txBody>
          <a:bodyPr wrap="square" rtlCol="0">
            <a:spAutoFit/>
          </a:bodyPr>
          <a:lstStyle/>
          <a:p>
            <a:pPr algn="ctr"/>
            <a:r>
              <a:rPr lang="en-GB" sz="8000" dirty="0" smtClean="0">
                <a:solidFill>
                  <a:srgbClr val="002060"/>
                </a:solidFill>
              </a:rPr>
              <a:t>advantages</a:t>
            </a:r>
            <a:endParaRPr lang="en-GB" sz="8000" dirty="0">
              <a:solidFill>
                <a:srgbClr val="002060"/>
              </a:solidFill>
            </a:endParaRPr>
          </a:p>
        </p:txBody>
      </p:sp>
      <p:sp>
        <p:nvSpPr>
          <p:cNvPr id="7" name="TextBox 6"/>
          <p:cNvSpPr txBox="1"/>
          <p:nvPr/>
        </p:nvSpPr>
        <p:spPr>
          <a:xfrm rot="19421712">
            <a:off x="3080202" y="3652125"/>
            <a:ext cx="6052345" cy="1323439"/>
          </a:xfrm>
          <a:prstGeom prst="rect">
            <a:avLst/>
          </a:prstGeom>
          <a:noFill/>
        </p:spPr>
        <p:txBody>
          <a:bodyPr wrap="square" rtlCol="0">
            <a:spAutoFit/>
          </a:bodyPr>
          <a:lstStyle/>
          <a:p>
            <a:pPr algn="ctr"/>
            <a:r>
              <a:rPr lang="en-GB" sz="8000" dirty="0" smtClean="0">
                <a:solidFill>
                  <a:srgbClr val="002060"/>
                </a:solidFill>
              </a:rPr>
              <a:t>disadvantages</a:t>
            </a:r>
            <a:endParaRPr lang="en-GB" sz="8000" dirty="0">
              <a:solidFill>
                <a:srgbClr val="002060"/>
              </a:solidFill>
            </a:endParaRPr>
          </a:p>
        </p:txBody>
      </p:sp>
      <p:pic>
        <p:nvPicPr>
          <p:cNvPr id="23554" name="Picture 2" descr="C:\Users\Lizzie\AppData\Local\Microsoft\Windows\Temporary Internet Files\Content.IE5\IWXMLDOC\MC900441322[1].png"/>
          <p:cNvPicPr>
            <a:picLocks noChangeAspect="1" noChangeArrowheads="1"/>
          </p:cNvPicPr>
          <p:nvPr/>
        </p:nvPicPr>
        <p:blipFill>
          <a:blip r:embed="rId2" cstate="print"/>
          <a:srcRect/>
          <a:stretch>
            <a:fillRect/>
          </a:stretch>
        </p:blipFill>
        <p:spPr bwMode="auto">
          <a:xfrm>
            <a:off x="323528" y="0"/>
            <a:ext cx="1979712" cy="1979712"/>
          </a:xfrm>
          <a:prstGeom prst="rect">
            <a:avLst/>
          </a:prstGeom>
          <a:noFill/>
        </p:spPr>
      </p:pic>
      <p:pic>
        <p:nvPicPr>
          <p:cNvPr id="23555" name="Picture 3" descr="C:\Users\Lizzie\AppData\Local\Microsoft\Windows\Temporary Internet Files\Content.IE5\R1EJCH40\MC900440412[1].wmf"/>
          <p:cNvPicPr>
            <a:picLocks noChangeAspect="1" noChangeArrowheads="1"/>
          </p:cNvPicPr>
          <p:nvPr/>
        </p:nvPicPr>
        <p:blipFill>
          <a:blip r:embed="rId3" cstate="print"/>
          <a:srcRect/>
          <a:stretch>
            <a:fillRect/>
          </a:stretch>
        </p:blipFill>
        <p:spPr bwMode="auto">
          <a:xfrm>
            <a:off x="6876256" y="4941168"/>
            <a:ext cx="1830629" cy="148498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Advantages of using qualitative methods</a:t>
            </a:r>
            <a:endParaRPr lang="en-GB" b="1" dirty="0"/>
          </a:p>
        </p:txBody>
      </p:sp>
      <p:sp>
        <p:nvSpPr>
          <p:cNvPr id="3" name="Content Placeholder 2"/>
          <p:cNvSpPr>
            <a:spLocks noGrp="1"/>
          </p:cNvSpPr>
          <p:nvPr>
            <p:ph idx="1"/>
          </p:nvPr>
        </p:nvSpPr>
        <p:spPr>
          <a:xfrm>
            <a:off x="395536" y="1932856"/>
            <a:ext cx="8229600" cy="4376464"/>
          </a:xfrm>
        </p:spPr>
        <p:txBody>
          <a:bodyPr>
            <a:normAutofit/>
          </a:bodyPr>
          <a:lstStyle/>
          <a:p>
            <a:r>
              <a:rPr lang="en-GB" dirty="0" smtClean="0"/>
              <a:t>Provides greater depth</a:t>
            </a:r>
          </a:p>
          <a:p>
            <a:endParaRPr lang="en-GB" dirty="0" smtClean="0"/>
          </a:p>
          <a:p>
            <a:r>
              <a:rPr lang="en-GB" dirty="0" smtClean="0"/>
              <a:t>Creates a better picture of area being studied</a:t>
            </a:r>
          </a:p>
          <a:p>
            <a:endParaRPr lang="en-GB" dirty="0" smtClean="0"/>
          </a:p>
          <a:p>
            <a:r>
              <a:rPr lang="en-GB" dirty="0" smtClean="0"/>
              <a:t>Often higher in validity</a:t>
            </a:r>
          </a:p>
          <a:p>
            <a:endParaRPr lang="en-GB" dirty="0" smtClean="0"/>
          </a:p>
          <a:p>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7236296" y="3861048"/>
            <a:ext cx="1666875"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Disadvantages of using qualitative methods</a:t>
            </a:r>
            <a:endParaRPr lang="en-GB" b="1" dirty="0"/>
          </a:p>
        </p:txBody>
      </p:sp>
      <p:sp>
        <p:nvSpPr>
          <p:cNvPr id="3" name="Content Placeholder 2"/>
          <p:cNvSpPr>
            <a:spLocks noGrp="1"/>
          </p:cNvSpPr>
          <p:nvPr>
            <p:ph idx="1"/>
          </p:nvPr>
        </p:nvSpPr>
        <p:spPr>
          <a:xfrm>
            <a:off x="467544" y="1844824"/>
            <a:ext cx="8229600" cy="4525963"/>
          </a:xfrm>
        </p:spPr>
        <p:txBody>
          <a:bodyPr/>
          <a:lstStyle/>
          <a:p>
            <a:r>
              <a:rPr lang="en-GB" dirty="0" smtClean="0"/>
              <a:t>Harder to analyse </a:t>
            </a:r>
          </a:p>
          <a:p>
            <a:endParaRPr lang="en-GB" dirty="0"/>
          </a:p>
          <a:p>
            <a:r>
              <a:rPr lang="en-GB" dirty="0" smtClean="0"/>
              <a:t>Time consuming</a:t>
            </a:r>
          </a:p>
          <a:p>
            <a:endParaRPr lang="en-GB" dirty="0" smtClean="0"/>
          </a:p>
          <a:p>
            <a:r>
              <a:rPr lang="en-GB" dirty="0" smtClean="0"/>
              <a:t>Usually less </a:t>
            </a:r>
            <a:r>
              <a:rPr lang="en-GB" dirty="0" smtClean="0"/>
              <a:t>reliable</a:t>
            </a:r>
          </a:p>
          <a:p>
            <a:endParaRPr lang="en-GB" dirty="0"/>
          </a:p>
          <a:p>
            <a:r>
              <a:rPr lang="en-GB" dirty="0" smtClean="0"/>
              <a:t>Generalisability?</a:t>
            </a:r>
            <a:endParaRPr lang="en-GB" dirty="0" smtClean="0"/>
          </a:p>
          <a:p>
            <a:pPr>
              <a:buNone/>
            </a:pPr>
            <a:endParaRPr lang="en-GB" dirty="0"/>
          </a:p>
        </p:txBody>
      </p:sp>
      <p:pic>
        <p:nvPicPr>
          <p:cNvPr id="5122" name="Picture 2"/>
          <p:cNvPicPr>
            <a:picLocks noChangeAspect="1" noChangeArrowheads="1"/>
          </p:cNvPicPr>
          <p:nvPr/>
        </p:nvPicPr>
        <p:blipFill>
          <a:blip r:embed="rId2" cstate="print"/>
          <a:srcRect/>
          <a:stretch>
            <a:fillRect/>
          </a:stretch>
        </p:blipFill>
        <p:spPr bwMode="auto">
          <a:xfrm>
            <a:off x="5004047" y="3573016"/>
            <a:ext cx="3995143" cy="30629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764704"/>
            <a:ext cx="4032448" cy="2308324"/>
          </a:xfrm>
          <a:prstGeom prst="rect">
            <a:avLst/>
          </a:prstGeom>
          <a:noFill/>
        </p:spPr>
        <p:txBody>
          <a:bodyPr wrap="square" rtlCol="0">
            <a:spAutoFit/>
          </a:bodyPr>
          <a:lstStyle/>
          <a:p>
            <a:r>
              <a:rPr lang="en-GB" sz="7200" b="1" i="1" dirty="0" smtClean="0"/>
              <a:t>What’s in your bag?</a:t>
            </a:r>
            <a:endParaRPr lang="en-GB" sz="7200" b="1" i="1" dirty="0"/>
          </a:p>
        </p:txBody>
      </p:sp>
      <p:pic>
        <p:nvPicPr>
          <p:cNvPr id="18434" name="Picture 2" descr="http://t3.gstatic.com/images?q=tbn:ANd9GcQ6kvRxjNVT-iu1_t-wp540_ZB-f2-gtVS3v8UedDCKvgdRB0hZJd9NPJj9rw"/>
          <p:cNvPicPr>
            <a:picLocks noChangeAspect="1" noChangeArrowheads="1"/>
          </p:cNvPicPr>
          <p:nvPr/>
        </p:nvPicPr>
        <p:blipFill>
          <a:blip r:embed="rId2" cstate="print"/>
          <a:srcRect/>
          <a:stretch>
            <a:fillRect/>
          </a:stretch>
        </p:blipFill>
        <p:spPr bwMode="auto">
          <a:xfrm>
            <a:off x="4788024" y="1700808"/>
            <a:ext cx="3816424" cy="3983567"/>
          </a:xfrm>
          <a:prstGeom prst="rect">
            <a:avLst/>
          </a:prstGeom>
          <a:noFill/>
        </p:spPr>
      </p:pic>
      <p:sp>
        <p:nvSpPr>
          <p:cNvPr id="6" name="TextBox 5"/>
          <p:cNvSpPr txBox="1"/>
          <p:nvPr/>
        </p:nvSpPr>
        <p:spPr>
          <a:xfrm>
            <a:off x="611560" y="5661248"/>
            <a:ext cx="3600400" cy="954107"/>
          </a:xfrm>
          <a:prstGeom prst="rect">
            <a:avLst/>
          </a:prstGeom>
          <a:noFill/>
        </p:spPr>
        <p:txBody>
          <a:bodyPr wrap="square" rtlCol="0">
            <a:spAutoFit/>
          </a:bodyPr>
          <a:lstStyle/>
          <a:p>
            <a:pPr algn="ctr"/>
            <a:r>
              <a:rPr lang="en-GB" sz="2800" i="1" dirty="0" smtClean="0"/>
              <a:t>Jean-Claude Kaufmann</a:t>
            </a:r>
          </a:p>
          <a:p>
            <a:pPr algn="ctr"/>
            <a:r>
              <a:rPr lang="en-GB" sz="2800" i="1" dirty="0" smtClean="0"/>
              <a:t>‘Le Sac’</a:t>
            </a:r>
            <a:endParaRPr lang="en-GB"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rot="384209">
            <a:off x="406657" y="1212336"/>
            <a:ext cx="8280920" cy="4536504"/>
          </a:xfrm>
          <a:prstGeom prst="cloud">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411760" y="1844824"/>
            <a:ext cx="4536504" cy="2800767"/>
          </a:xfrm>
          <a:prstGeom prst="rect">
            <a:avLst/>
          </a:prstGeom>
          <a:noFill/>
        </p:spPr>
        <p:txBody>
          <a:bodyPr wrap="square" rtlCol="0">
            <a:spAutoFit/>
          </a:bodyPr>
          <a:lstStyle/>
          <a:p>
            <a:r>
              <a:rPr lang="en-GB" sz="8800" b="1" dirty="0" smtClean="0"/>
              <a:t>Research Methods</a:t>
            </a:r>
            <a:endParaRPr lang="en-GB" sz="8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t3.gstatic.com/images?q=tbn:ANd9GcS80mm6aR7gO4JZlROsBcTXNnxuTFO04xjXVfp4F1nXlZr-mEKo"/>
          <p:cNvPicPr>
            <a:picLocks noChangeAspect="1" noChangeArrowheads="1"/>
          </p:cNvPicPr>
          <p:nvPr/>
        </p:nvPicPr>
        <p:blipFill>
          <a:blip r:embed="rId2" cstate="print"/>
          <a:srcRect/>
          <a:stretch>
            <a:fillRect/>
          </a:stretch>
        </p:blipFill>
        <p:spPr bwMode="auto">
          <a:xfrm>
            <a:off x="251520" y="260648"/>
            <a:ext cx="5410434" cy="360040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5220072" y="2492896"/>
            <a:ext cx="3672408" cy="4159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348880"/>
            <a:ext cx="8229600" cy="3960440"/>
          </a:xfrm>
        </p:spPr>
        <p:txBody>
          <a:bodyPr>
            <a:normAutofit/>
          </a:bodyPr>
          <a:lstStyle/>
          <a:p>
            <a:r>
              <a:rPr lang="en-GB" sz="4000" dirty="0" smtClean="0"/>
              <a:t>Words </a:t>
            </a:r>
          </a:p>
          <a:p>
            <a:endParaRPr lang="en-GB" sz="4000" dirty="0" smtClean="0"/>
          </a:p>
          <a:p>
            <a:r>
              <a:rPr lang="en-GB" sz="4000" dirty="0" smtClean="0"/>
              <a:t>Descriptions</a:t>
            </a:r>
          </a:p>
          <a:p>
            <a:endParaRPr lang="en-GB" sz="4000" dirty="0" smtClean="0"/>
          </a:p>
          <a:p>
            <a:r>
              <a:rPr lang="en-GB" sz="4000" dirty="0" smtClean="0"/>
              <a:t>Meanings</a:t>
            </a:r>
          </a:p>
          <a:p>
            <a:endParaRPr lang="en-GB" sz="4000" dirty="0"/>
          </a:p>
        </p:txBody>
      </p:sp>
      <p:sp>
        <p:nvSpPr>
          <p:cNvPr id="5" name="Rounded Rectangle 4"/>
          <p:cNvSpPr/>
          <p:nvPr/>
        </p:nvSpPr>
        <p:spPr>
          <a:xfrm>
            <a:off x="683568" y="332656"/>
            <a:ext cx="8064896" cy="1584176"/>
          </a:xfrm>
          <a:prstGeom prst="round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71600" y="692696"/>
            <a:ext cx="7632848" cy="800219"/>
          </a:xfrm>
          <a:prstGeom prst="rect">
            <a:avLst/>
          </a:prstGeom>
          <a:noFill/>
        </p:spPr>
        <p:txBody>
          <a:bodyPr wrap="square" rtlCol="0">
            <a:spAutoFit/>
          </a:bodyPr>
          <a:lstStyle/>
          <a:p>
            <a:r>
              <a:rPr lang="en-GB" sz="4600" b="1" dirty="0" smtClean="0"/>
              <a:t>Qualitative research methods</a:t>
            </a:r>
            <a:endParaRPr lang="en-GB" sz="4600" b="1" dirty="0"/>
          </a:p>
        </p:txBody>
      </p:sp>
      <p:pic>
        <p:nvPicPr>
          <p:cNvPr id="10242" name="Picture 2" descr="http://t3.gstatic.com/images?q=tbn:ANd9GcSCikUSB0Vyus7MPrRilm1ISNQPmbNsbOiSwXxORgk9xleOMvJ57A"/>
          <p:cNvPicPr>
            <a:picLocks noChangeAspect="1" noChangeArrowheads="1"/>
          </p:cNvPicPr>
          <p:nvPr/>
        </p:nvPicPr>
        <p:blipFill>
          <a:blip r:embed="rId2" cstate="print"/>
          <a:srcRect/>
          <a:stretch>
            <a:fillRect/>
          </a:stretch>
        </p:blipFill>
        <p:spPr bwMode="auto">
          <a:xfrm>
            <a:off x="4607496" y="2780928"/>
            <a:ext cx="4536504" cy="3883100"/>
          </a:xfrm>
          <a:prstGeom prst="rect">
            <a:avLst/>
          </a:prstGeom>
          <a:noFill/>
        </p:spPr>
      </p:pic>
      <p:sp>
        <p:nvSpPr>
          <p:cNvPr id="9" name="TextBox 8"/>
          <p:cNvSpPr txBox="1"/>
          <p:nvPr/>
        </p:nvSpPr>
        <p:spPr>
          <a:xfrm>
            <a:off x="1475656" y="2636912"/>
            <a:ext cx="6552728" cy="3046988"/>
          </a:xfrm>
          <a:prstGeom prst="rect">
            <a:avLst/>
          </a:prstGeom>
          <a:noFill/>
        </p:spPr>
        <p:txBody>
          <a:bodyPr wrap="square" rtlCol="0">
            <a:spAutoFit/>
          </a:bodyPr>
          <a:lstStyle/>
          <a:p>
            <a:pPr algn="ctr"/>
            <a:r>
              <a:rPr lang="en-GB" sz="4800" b="1" i="1" dirty="0" smtClean="0"/>
              <a:t>Write down as much as you can think of to do with </a:t>
            </a:r>
            <a:r>
              <a:rPr lang="en-GB" sz="4800" b="1" i="1" dirty="0" smtClean="0">
                <a:solidFill>
                  <a:srgbClr val="FF0000"/>
                </a:solidFill>
              </a:rPr>
              <a:t>qualitative</a:t>
            </a:r>
            <a:r>
              <a:rPr lang="en-GB" sz="4800" b="1" i="1" dirty="0" smtClean="0"/>
              <a:t> research methods in 3 minutes</a:t>
            </a:r>
            <a:endParaRPr lang="en-GB" sz="48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err="1" smtClean="0"/>
              <a:t>Interpretivism</a:t>
            </a:r>
            <a:endParaRPr lang="en-GB" sz="6000" b="1" dirty="0"/>
          </a:p>
        </p:txBody>
      </p:sp>
      <p:sp>
        <p:nvSpPr>
          <p:cNvPr id="3" name="Content Placeholder 2"/>
          <p:cNvSpPr>
            <a:spLocks noGrp="1"/>
          </p:cNvSpPr>
          <p:nvPr>
            <p:ph idx="1"/>
          </p:nvPr>
        </p:nvSpPr>
        <p:spPr/>
        <p:txBody>
          <a:bodyPr>
            <a:normAutofit fontScale="92500" lnSpcReduction="10000"/>
          </a:bodyPr>
          <a:lstStyle/>
          <a:p>
            <a:r>
              <a:rPr lang="en-GB" dirty="0" smtClean="0"/>
              <a:t>Behaviour influenced by interpretations and meanings given to social situations</a:t>
            </a:r>
          </a:p>
          <a:p>
            <a:endParaRPr lang="en-GB" dirty="0"/>
          </a:p>
          <a:p>
            <a:r>
              <a:rPr lang="en-GB" dirty="0" smtClean="0"/>
              <a:t>Internal meanings vs. External causes</a:t>
            </a:r>
          </a:p>
          <a:p>
            <a:endParaRPr lang="en-GB" dirty="0" smtClean="0"/>
          </a:p>
          <a:p>
            <a:r>
              <a:rPr lang="en-GB" dirty="0" smtClean="0"/>
              <a:t>We must understand these meanings!</a:t>
            </a:r>
          </a:p>
          <a:p>
            <a:endParaRPr lang="en-GB" dirty="0" smtClean="0"/>
          </a:p>
          <a:p>
            <a:r>
              <a:rPr lang="en-GB" dirty="0" smtClean="0"/>
              <a:t>Methods = provide understanding from point of view of subjects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505475"/>
          </a:xfrm>
        </p:spPr>
        <p:txBody>
          <a:bodyPr/>
          <a:lstStyle/>
          <a:p>
            <a:pPr>
              <a:buNone/>
            </a:pPr>
            <a:r>
              <a:rPr lang="en-US" sz="3600" b="1" dirty="0" err="1"/>
              <a:t>G.H.Mead</a:t>
            </a:r>
            <a:r>
              <a:rPr lang="en-US" sz="3600" b="1" dirty="0"/>
              <a:t> </a:t>
            </a:r>
            <a:endParaRPr lang="en-US" sz="3600" b="1" dirty="0" smtClean="0"/>
          </a:p>
          <a:p>
            <a:pPr lvl="1">
              <a:buNone/>
            </a:pPr>
            <a:r>
              <a:rPr lang="en-US" dirty="0" smtClean="0"/>
              <a:t>	rather </a:t>
            </a:r>
            <a:r>
              <a:rPr lang="en-US" dirty="0"/>
              <a:t>than responding automatically to external stimuli, human beings interpret the meaning of a stimulus and then choose how to respond</a:t>
            </a:r>
            <a:endParaRPr lang="en-GB" dirty="0"/>
          </a:p>
        </p:txBody>
      </p:sp>
      <p:sp>
        <p:nvSpPr>
          <p:cNvPr id="4" name="Rounded Rectangle 3"/>
          <p:cNvSpPr/>
          <p:nvPr/>
        </p:nvSpPr>
        <p:spPr>
          <a:xfrm>
            <a:off x="1115616" y="3068960"/>
            <a:ext cx="6840760" cy="3240360"/>
          </a:xfrm>
          <a:prstGeom prst="round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331640" y="3212976"/>
            <a:ext cx="6480720" cy="3000821"/>
          </a:xfrm>
          <a:prstGeom prst="rect">
            <a:avLst/>
          </a:prstGeom>
          <a:noFill/>
        </p:spPr>
        <p:txBody>
          <a:bodyPr wrap="square" rtlCol="0">
            <a:spAutoFit/>
          </a:bodyPr>
          <a:lstStyle/>
          <a:p>
            <a:pPr algn="ctr"/>
            <a:r>
              <a:rPr lang="en-US" sz="2700" dirty="0" smtClean="0"/>
              <a:t>Individuals are not puppets on a string, manipulated by supposed external ‘social facts’ as positivists believe, but autonomous beings who construct their social world through the meanings they give to it. The jobs of sociologists are to uncover these meanings!</a:t>
            </a:r>
            <a:endParaRPr lang="en-GB" sz="2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611560" y="476672"/>
            <a:ext cx="6408712" cy="2592288"/>
          </a:xfrm>
          <a:prstGeom prst="wedgeRoundRectCallout">
            <a:avLst>
              <a:gd name="adj1" fmla="val -7443"/>
              <a:gd name="adj2" fmla="val 84750"/>
              <a:gd name="adj3" fmla="val 16667"/>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331640" y="908720"/>
            <a:ext cx="4824536" cy="1446550"/>
          </a:xfrm>
          <a:prstGeom prst="rect">
            <a:avLst/>
          </a:prstGeom>
          <a:noFill/>
        </p:spPr>
        <p:txBody>
          <a:bodyPr wrap="square" rtlCol="0">
            <a:spAutoFit/>
          </a:bodyPr>
          <a:lstStyle/>
          <a:p>
            <a:r>
              <a:rPr lang="en-GB" sz="8800" b="1" dirty="0" smtClean="0"/>
              <a:t>verstehen</a:t>
            </a:r>
            <a:endParaRPr lang="en-GB" sz="8800" b="1" dirty="0"/>
          </a:p>
        </p:txBody>
      </p:sp>
      <p:pic>
        <p:nvPicPr>
          <p:cNvPr id="16389" name="Picture 5" descr="C:\Users\Lizzie\AppData\Local\Microsoft\Windows\Temporary Internet Files\Content.IE5\K6DSPF99\MC900078622[1].wmf"/>
          <p:cNvPicPr>
            <a:picLocks noChangeAspect="1" noChangeArrowheads="1"/>
          </p:cNvPicPr>
          <p:nvPr/>
        </p:nvPicPr>
        <p:blipFill>
          <a:blip r:embed="rId2" cstate="print"/>
          <a:srcRect/>
          <a:stretch>
            <a:fillRect/>
          </a:stretch>
        </p:blipFill>
        <p:spPr bwMode="auto">
          <a:xfrm>
            <a:off x="3995936" y="3429000"/>
            <a:ext cx="1432365" cy="308142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60648"/>
            <a:ext cx="7848872" cy="4524315"/>
          </a:xfrm>
          <a:prstGeom prst="rect">
            <a:avLst/>
          </a:prstGeom>
        </p:spPr>
        <p:txBody>
          <a:bodyPr wrap="square">
            <a:spAutoFit/>
          </a:bodyPr>
          <a:lstStyle/>
          <a:p>
            <a:pPr algn="ctr"/>
            <a:r>
              <a:rPr lang="en-GB" sz="4800" dirty="0" smtClean="0"/>
              <a:t>Roughly translates to "Meaningful Understanding“</a:t>
            </a:r>
          </a:p>
          <a:p>
            <a:pPr algn="ctr"/>
            <a:r>
              <a:rPr lang="en-GB" sz="4800" dirty="0" smtClean="0"/>
              <a:t>...</a:t>
            </a:r>
            <a:endParaRPr lang="en-GB" sz="4800" dirty="0"/>
          </a:p>
          <a:p>
            <a:pPr algn="ctr"/>
            <a:r>
              <a:rPr lang="en-GB" sz="4800" dirty="0" smtClean="0"/>
              <a:t>putting yourself in the shoes of others to see things from their perspective</a:t>
            </a:r>
            <a:endParaRPr lang="en-GB" sz="4800" dirty="0"/>
          </a:p>
        </p:txBody>
      </p:sp>
      <p:pic>
        <p:nvPicPr>
          <p:cNvPr id="24579" name="Picture 3" descr="C:\Users\Lizzie\AppData\Local\Microsoft\Windows\Temporary Internet Files\Content.IE5\16CMB4LH\MC900354921[1].wmf"/>
          <p:cNvPicPr>
            <a:picLocks noChangeAspect="1" noChangeArrowheads="1"/>
          </p:cNvPicPr>
          <p:nvPr/>
        </p:nvPicPr>
        <p:blipFill>
          <a:blip r:embed="rId2" cstate="print"/>
          <a:srcRect/>
          <a:stretch>
            <a:fillRect/>
          </a:stretch>
        </p:blipFill>
        <p:spPr bwMode="auto">
          <a:xfrm>
            <a:off x="5652120" y="5013176"/>
            <a:ext cx="3096344" cy="1422895"/>
          </a:xfrm>
          <a:prstGeom prst="rect">
            <a:avLst/>
          </a:prstGeom>
          <a:noFill/>
        </p:spPr>
      </p:pic>
      <p:pic>
        <p:nvPicPr>
          <p:cNvPr id="24581" name="Picture 5" descr="http://t2.gstatic.com/images?q=tbn:ANd9GcTbPO6lcwh5BypB2jjOWk3L4FM_dDnFFPPVlOHcG5pz_6IonB1I"/>
          <p:cNvPicPr>
            <a:picLocks noChangeAspect="1" noChangeArrowheads="1"/>
          </p:cNvPicPr>
          <p:nvPr/>
        </p:nvPicPr>
        <p:blipFill>
          <a:blip r:embed="rId3" cstate="print"/>
          <a:srcRect/>
          <a:stretch>
            <a:fillRect/>
          </a:stretch>
        </p:blipFill>
        <p:spPr bwMode="auto">
          <a:xfrm>
            <a:off x="395536" y="4509120"/>
            <a:ext cx="1728192" cy="189778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197</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Interpretivism</vt:lpstr>
      <vt:lpstr>Slide 7</vt:lpstr>
      <vt:lpstr>Slide 8</vt:lpstr>
      <vt:lpstr>Slide 9</vt:lpstr>
      <vt:lpstr>Slide 10</vt:lpstr>
      <vt:lpstr>Slide 11</vt:lpstr>
      <vt:lpstr>Slide 12</vt:lpstr>
      <vt:lpstr>Advantages of using qualitative methods</vt:lpstr>
      <vt:lpstr>Disadvantages of using qualitative methods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Lizzie</dc:creator>
  <cp:lastModifiedBy>Lizzie</cp:lastModifiedBy>
  <cp:revision>22</cp:revision>
  <dcterms:created xsi:type="dcterms:W3CDTF">2011-04-11T16:05:41Z</dcterms:created>
  <dcterms:modified xsi:type="dcterms:W3CDTF">2011-04-11T20:53:14Z</dcterms:modified>
</cp:coreProperties>
</file>