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5" r:id="rId4"/>
    <p:sldId id="269" r:id="rId5"/>
    <p:sldId id="279" r:id="rId6"/>
    <p:sldId id="265" r:id="rId7"/>
    <p:sldId id="268" r:id="rId8"/>
    <p:sldId id="272" r:id="rId9"/>
    <p:sldId id="270" r:id="rId10"/>
    <p:sldId id="271" r:id="rId11"/>
    <p:sldId id="273" r:id="rId12"/>
    <p:sldId id="274" r:id="rId13"/>
    <p:sldId id="276" r:id="rId14"/>
    <p:sldId id="277" r:id="rId15"/>
    <p:sldId id="27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903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59302-AC73-4CD3-A3AF-A0CDA672E2D6}" type="datetimeFigureOut">
              <a:rPr lang="en-GB" smtClean="0"/>
              <a:pPr/>
              <a:t>15/05/2011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66445-B27E-4E00-A147-3CA66518FCD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59302-AC73-4CD3-A3AF-A0CDA672E2D6}" type="datetimeFigureOut">
              <a:rPr lang="en-GB" smtClean="0"/>
              <a:pPr/>
              <a:t>15/05/2011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66445-B27E-4E00-A147-3CA66518FCD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59302-AC73-4CD3-A3AF-A0CDA672E2D6}" type="datetimeFigureOut">
              <a:rPr lang="en-GB" smtClean="0"/>
              <a:pPr/>
              <a:t>15/05/2011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66445-B27E-4E00-A147-3CA66518FCD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59302-AC73-4CD3-A3AF-A0CDA672E2D6}" type="datetimeFigureOut">
              <a:rPr lang="en-GB" smtClean="0"/>
              <a:pPr/>
              <a:t>15/05/2011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66445-B27E-4E00-A147-3CA66518FCD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59302-AC73-4CD3-A3AF-A0CDA672E2D6}" type="datetimeFigureOut">
              <a:rPr lang="en-GB" smtClean="0"/>
              <a:pPr/>
              <a:t>15/05/2011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66445-B27E-4E00-A147-3CA66518FCD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59302-AC73-4CD3-A3AF-A0CDA672E2D6}" type="datetimeFigureOut">
              <a:rPr lang="en-GB" smtClean="0"/>
              <a:pPr/>
              <a:t>15/05/2011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66445-B27E-4E00-A147-3CA66518FCD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59302-AC73-4CD3-A3AF-A0CDA672E2D6}" type="datetimeFigureOut">
              <a:rPr lang="en-GB" smtClean="0"/>
              <a:pPr/>
              <a:t>15/05/2011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66445-B27E-4E00-A147-3CA66518FCD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59302-AC73-4CD3-A3AF-A0CDA672E2D6}" type="datetimeFigureOut">
              <a:rPr lang="en-GB" smtClean="0"/>
              <a:pPr/>
              <a:t>15/05/2011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66445-B27E-4E00-A147-3CA66518FCD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59302-AC73-4CD3-A3AF-A0CDA672E2D6}" type="datetimeFigureOut">
              <a:rPr lang="en-GB" smtClean="0"/>
              <a:pPr/>
              <a:t>15/05/2011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66445-B27E-4E00-A147-3CA66518FCD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59302-AC73-4CD3-A3AF-A0CDA672E2D6}" type="datetimeFigureOut">
              <a:rPr lang="en-GB" smtClean="0"/>
              <a:pPr/>
              <a:t>15/05/2011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66445-B27E-4E00-A147-3CA66518FCD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59302-AC73-4CD3-A3AF-A0CDA672E2D6}" type="datetimeFigureOut">
              <a:rPr lang="en-GB" smtClean="0"/>
              <a:pPr/>
              <a:t>15/05/2011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66445-B27E-4E00-A147-3CA66518FCD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59302-AC73-4CD3-A3AF-A0CDA672E2D6}" type="datetimeFigureOut">
              <a:rPr lang="en-GB" smtClean="0"/>
              <a:pPr/>
              <a:t>15/05/2011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A66445-B27E-4E00-A147-3CA66518FCD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loud 4"/>
          <p:cNvSpPr/>
          <p:nvPr/>
        </p:nvSpPr>
        <p:spPr>
          <a:xfrm>
            <a:off x="251520" y="1340768"/>
            <a:ext cx="8677472" cy="3888432"/>
          </a:xfrm>
          <a:prstGeom prst="cloud">
            <a:avLst/>
          </a:prstGeom>
          <a:solidFill>
            <a:schemeClr val="bg1"/>
          </a:solidFill>
          <a:ln>
            <a:solidFill>
              <a:srgbClr val="3890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1619672" y="2060848"/>
            <a:ext cx="59046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Research Methods</a:t>
            </a:r>
            <a:endParaRPr lang="en-GB" sz="7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b="1" dirty="0" smtClean="0"/>
              <a:t>Disadvantages of self-completion questionnaires...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556792"/>
            <a:ext cx="8435280" cy="5040560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Postal questionnaires - it is impossible for the researcher to clarify any questions/instructions that are unclear (validity)</a:t>
            </a:r>
          </a:p>
          <a:p>
            <a:r>
              <a:rPr lang="en-GB" dirty="0" smtClean="0"/>
              <a:t>Postal – low response rate (well below 50%) which affects representativeness</a:t>
            </a:r>
          </a:p>
          <a:p>
            <a:r>
              <a:rPr lang="en-GB" dirty="0" smtClean="0"/>
              <a:t>Telephone – </a:t>
            </a:r>
            <a:r>
              <a:rPr lang="en-GB" i="1" dirty="0" smtClean="0"/>
              <a:t>May 1993</a:t>
            </a:r>
            <a:r>
              <a:rPr lang="en-GB" dirty="0" smtClean="0"/>
              <a:t>: it is often the man’s name on the telephone directory, and many ex-directory. SO...sample could lack female representativeness and those who choose to be unapproachable by strangers</a:t>
            </a:r>
          </a:p>
          <a:p>
            <a:r>
              <a:rPr lang="en-GB" dirty="0"/>
              <a:t>Illiterate respondents would struggle reading and answering the questions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b="1" dirty="0" smtClean="0"/>
              <a:t>Advantages of interview questionnaires...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3629000"/>
          </a:xfrm>
        </p:spPr>
        <p:txBody>
          <a:bodyPr/>
          <a:lstStyle/>
          <a:p>
            <a:r>
              <a:rPr lang="en-GB" dirty="0" smtClean="0"/>
              <a:t>Interviewer is able to clarify any questions/instructions that are unclear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 Able to gain data on illiterate respondents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Reduces problem of postal response rate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b="1" dirty="0" smtClean="0"/>
              <a:t>Disadvantages of interview questionnaires...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844824"/>
            <a:ext cx="8229600" cy="4525963"/>
          </a:xfrm>
        </p:spPr>
        <p:txBody>
          <a:bodyPr/>
          <a:lstStyle/>
          <a:p>
            <a:r>
              <a:rPr lang="en-GB" dirty="0" smtClean="0"/>
              <a:t>Have to train interviewers</a:t>
            </a:r>
          </a:p>
          <a:p>
            <a:r>
              <a:rPr lang="en-GB" dirty="0" smtClean="0"/>
              <a:t>Interviewer bias</a:t>
            </a:r>
          </a:p>
          <a:p>
            <a:r>
              <a:rPr lang="en-GB" dirty="0" smtClean="0"/>
              <a:t>Social desirability (both of these impact on the validity of the data)</a:t>
            </a:r>
          </a:p>
          <a:p>
            <a:r>
              <a:rPr lang="en-GB" dirty="0" smtClean="0"/>
              <a:t>More time consuming to conduct</a:t>
            </a:r>
          </a:p>
          <a:p>
            <a:r>
              <a:rPr lang="en-GB" dirty="0" smtClean="0"/>
              <a:t>This often means using a smaller sample = representativeness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1691680" y="548680"/>
            <a:ext cx="5616624" cy="2304256"/>
          </a:xfrm>
          <a:prstGeom prst="ellipse">
            <a:avLst/>
          </a:prstGeom>
          <a:solidFill>
            <a:schemeClr val="bg1"/>
          </a:solidFill>
          <a:ln>
            <a:solidFill>
              <a:srgbClr val="3890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2195736" y="1196752"/>
            <a:ext cx="4680520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900" dirty="0" smtClean="0"/>
              <a:t>Types of question</a:t>
            </a:r>
            <a:endParaRPr lang="en-GB" sz="4900" dirty="0"/>
          </a:p>
        </p:txBody>
      </p:sp>
      <p:cxnSp>
        <p:nvCxnSpPr>
          <p:cNvPr id="7" name="Straight Arrow Connector 6"/>
          <p:cNvCxnSpPr/>
          <p:nvPr/>
        </p:nvCxnSpPr>
        <p:spPr>
          <a:xfrm rot="5400000">
            <a:off x="1367644" y="3176972"/>
            <a:ext cx="1944216" cy="864096"/>
          </a:xfrm>
          <a:prstGeom prst="straightConnector1">
            <a:avLst/>
          </a:prstGeom>
          <a:ln w="22225">
            <a:solidFill>
              <a:srgbClr val="38903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187624" y="4725144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/>
              <a:t>open</a:t>
            </a:r>
            <a:endParaRPr lang="en-GB" sz="3600" b="1" dirty="0"/>
          </a:p>
        </p:txBody>
      </p:sp>
      <p:cxnSp>
        <p:nvCxnSpPr>
          <p:cNvPr id="9" name="Straight Arrow Connector 8"/>
          <p:cNvCxnSpPr/>
          <p:nvPr/>
        </p:nvCxnSpPr>
        <p:spPr>
          <a:xfrm rot="16200000" flipH="1">
            <a:off x="5328084" y="3248980"/>
            <a:ext cx="1944216" cy="864096"/>
          </a:xfrm>
          <a:prstGeom prst="straightConnector1">
            <a:avLst/>
          </a:prstGeom>
          <a:ln w="22225">
            <a:solidFill>
              <a:srgbClr val="38903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300192" y="4797152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/>
              <a:t>closed</a:t>
            </a:r>
            <a:endParaRPr lang="en-GB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dirty="0" smtClean="0"/>
              <a:t>Open questions...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Ask the respondent to answer a question in their own words</a:t>
            </a:r>
          </a:p>
          <a:p>
            <a:pPr>
              <a:buNone/>
            </a:pPr>
            <a:r>
              <a:rPr lang="en-GB" dirty="0" smtClean="0"/>
              <a:t>	</a:t>
            </a:r>
            <a:r>
              <a:rPr lang="en-GB" sz="2000" dirty="0" smtClean="0"/>
              <a:t>	i.e. How do you feel about recycling?</a:t>
            </a:r>
          </a:p>
          <a:p>
            <a:pPr>
              <a:buNone/>
            </a:pPr>
            <a:endParaRPr lang="en-GB" sz="2000" dirty="0" smtClean="0"/>
          </a:p>
          <a:p>
            <a:r>
              <a:rPr lang="en-GB" dirty="0" smtClean="0"/>
              <a:t>This gives the respondent more </a:t>
            </a:r>
            <a:r>
              <a:rPr lang="en-GB" i="1" dirty="0" smtClean="0">
                <a:solidFill>
                  <a:srgbClr val="FF0000"/>
                </a:solidFill>
              </a:rPr>
              <a:t>WHAT?</a:t>
            </a:r>
          </a:p>
          <a:p>
            <a:pPr>
              <a:buNone/>
            </a:pPr>
            <a:endParaRPr lang="en-GB" i="1" dirty="0" smtClean="0">
              <a:solidFill>
                <a:srgbClr val="FF0000"/>
              </a:solidFill>
            </a:endParaRPr>
          </a:p>
          <a:p>
            <a:r>
              <a:rPr lang="en-GB" dirty="0" smtClean="0"/>
              <a:t>Produces</a:t>
            </a:r>
            <a:r>
              <a:rPr lang="en-GB" i="1" dirty="0" smtClean="0">
                <a:solidFill>
                  <a:srgbClr val="FF0000"/>
                </a:solidFill>
              </a:rPr>
              <a:t> what type </a:t>
            </a:r>
            <a:r>
              <a:rPr lang="en-GB" dirty="0" smtClean="0"/>
              <a:t>of data?</a:t>
            </a:r>
          </a:p>
          <a:p>
            <a:pPr lvl="1">
              <a:buNone/>
            </a:pPr>
            <a:r>
              <a:rPr lang="en-GB" sz="2000" dirty="0" smtClean="0"/>
              <a:t>	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882352"/>
          </a:xfrm>
        </p:spPr>
        <p:txBody>
          <a:bodyPr/>
          <a:lstStyle/>
          <a:p>
            <a:pPr algn="l"/>
            <a:r>
              <a:rPr lang="en-GB" b="1" dirty="0" smtClean="0"/>
              <a:t>Closed questions...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568952" cy="5544616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Only allow a limited number of possible responses</a:t>
            </a:r>
          </a:p>
          <a:p>
            <a:pPr>
              <a:buNone/>
            </a:pPr>
            <a:endParaRPr lang="en-GB" sz="1300" dirty="0" smtClean="0"/>
          </a:p>
          <a:p>
            <a:r>
              <a:rPr lang="en-GB" dirty="0" smtClean="0"/>
              <a:t>These responses are often already provided</a:t>
            </a:r>
          </a:p>
          <a:p>
            <a:pPr lvl="2">
              <a:buNone/>
            </a:pPr>
            <a:r>
              <a:rPr lang="en-GB" sz="2000" dirty="0" smtClean="0"/>
              <a:t>i.e. 	Daily  </a:t>
            </a:r>
            <a:r>
              <a:rPr lang="en-GB" sz="2000" dirty="0" smtClean="0">
                <a:sym typeface="Wingdings"/>
              </a:rPr>
              <a:t>		Monthly  </a:t>
            </a:r>
            <a:endParaRPr lang="en-GB" sz="2000" dirty="0" smtClean="0"/>
          </a:p>
          <a:p>
            <a:pPr lvl="4">
              <a:buNone/>
            </a:pPr>
            <a:r>
              <a:rPr lang="en-GB" dirty="0" smtClean="0"/>
              <a:t>Weekly  </a:t>
            </a:r>
            <a:r>
              <a:rPr lang="en-GB" dirty="0" smtClean="0">
                <a:sym typeface="Wingdings"/>
              </a:rPr>
              <a:t>	Annually  </a:t>
            </a:r>
          </a:p>
          <a:p>
            <a:pPr lvl="4">
              <a:buNone/>
            </a:pPr>
            <a:endParaRPr lang="en-GB" sz="1300" dirty="0" smtClean="0">
              <a:sym typeface="Wingdings"/>
            </a:endParaRPr>
          </a:p>
          <a:p>
            <a:r>
              <a:rPr lang="en-GB" dirty="0" smtClean="0"/>
              <a:t>Can be used to gain information on respondent’s attitude towards something</a:t>
            </a:r>
          </a:p>
          <a:p>
            <a:pPr marL="342900" lvl="2" indent="-342900">
              <a:buNone/>
            </a:pPr>
            <a:r>
              <a:rPr lang="en-GB" sz="2000" dirty="0" smtClean="0"/>
              <a:t>		i.e. 	Strongly agree  </a:t>
            </a:r>
            <a:r>
              <a:rPr lang="en-GB" sz="2000" dirty="0" smtClean="0">
                <a:sym typeface="Wingdings"/>
              </a:rPr>
              <a:t>	Disa</a:t>
            </a:r>
            <a:r>
              <a:rPr lang="en-GB" sz="2000" dirty="0" smtClean="0"/>
              <a:t>gree  </a:t>
            </a:r>
            <a:r>
              <a:rPr lang="en-GB" sz="2000" dirty="0" smtClean="0">
                <a:sym typeface="Wingdings"/>
              </a:rPr>
              <a:t>	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		Agree  </a:t>
            </a:r>
            <a:r>
              <a:rPr lang="en-GB" sz="2000" dirty="0" smtClean="0">
                <a:sym typeface="Wingdings"/>
              </a:rPr>
              <a:t></a:t>
            </a:r>
            <a:r>
              <a:rPr lang="en-GB" sz="2000" dirty="0" smtClean="0"/>
              <a:t>		Strongly disagree  </a:t>
            </a:r>
            <a:r>
              <a:rPr lang="en-GB" sz="2000" dirty="0" smtClean="0">
                <a:sym typeface="Wingdings"/>
              </a:rPr>
              <a:t></a:t>
            </a:r>
          </a:p>
          <a:p>
            <a:pPr marL="342900" lvl="2" indent="-342900">
              <a:buNone/>
            </a:pPr>
            <a:endParaRPr lang="en-GB" sz="1300" dirty="0" smtClean="0">
              <a:sym typeface="Wingdings"/>
            </a:endParaRPr>
          </a:p>
          <a:p>
            <a:r>
              <a:rPr lang="en-GB" dirty="0" smtClean="0"/>
              <a:t>Can be used to rank the responses provided</a:t>
            </a:r>
          </a:p>
          <a:p>
            <a:pPr marL="342900" lvl="2" indent="-342900">
              <a:buNone/>
            </a:pPr>
            <a:r>
              <a:rPr lang="en-GB" sz="2100" dirty="0" smtClean="0">
                <a:sym typeface="Wingdings"/>
              </a:rPr>
              <a:t>		i.e.  Rank the following factors in terms of what is most important to you: 		1 = most important	5 = least important</a:t>
            </a:r>
          </a:p>
          <a:p>
            <a:pPr marL="342900" lvl="2" indent="-342900">
              <a:buNone/>
            </a:pPr>
            <a:endParaRPr lang="en-GB" sz="1300" dirty="0" smtClean="0">
              <a:sym typeface="Wingdings"/>
            </a:endParaRPr>
          </a:p>
          <a:p>
            <a:r>
              <a:rPr lang="en-GB" dirty="0" smtClean="0"/>
              <a:t>Produces </a:t>
            </a:r>
            <a:r>
              <a:rPr lang="en-GB" i="1" dirty="0" smtClean="0">
                <a:solidFill>
                  <a:srgbClr val="FF0000"/>
                </a:solidFill>
              </a:rPr>
              <a:t>what type </a:t>
            </a:r>
            <a:r>
              <a:rPr lang="en-GB" dirty="0" smtClean="0"/>
              <a:t>of data?</a:t>
            </a:r>
          </a:p>
          <a:p>
            <a:endParaRPr lang="en-GB" sz="2000" dirty="0" smtClean="0">
              <a:sym typeface="Wingdings"/>
            </a:endParaRPr>
          </a:p>
          <a:p>
            <a:pPr lvl="2">
              <a:buNone/>
            </a:pPr>
            <a:endParaRPr lang="en-GB" sz="2100" dirty="0" smtClean="0">
              <a:sym typeface="Wingdings"/>
            </a:endParaRPr>
          </a:p>
          <a:p>
            <a:pPr lvl="2">
              <a:buNone/>
            </a:pPr>
            <a:endParaRPr lang="en-GB" sz="2100" dirty="0" smtClean="0">
              <a:sym typeface="Wingding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4800" b="1" dirty="0" smtClean="0"/>
              <a:t>Last week....</a:t>
            </a:r>
            <a:endParaRPr lang="en-GB" sz="4800" b="1" dirty="0"/>
          </a:p>
        </p:txBody>
      </p:sp>
      <p:sp>
        <p:nvSpPr>
          <p:cNvPr id="7" name="Oval 6"/>
          <p:cNvSpPr/>
          <p:nvPr/>
        </p:nvSpPr>
        <p:spPr>
          <a:xfrm>
            <a:off x="1619672" y="1556792"/>
            <a:ext cx="5616624" cy="2304256"/>
          </a:xfrm>
          <a:prstGeom prst="ellipse">
            <a:avLst/>
          </a:prstGeom>
          <a:solidFill>
            <a:schemeClr val="bg1"/>
          </a:solidFill>
          <a:ln>
            <a:solidFill>
              <a:srgbClr val="3890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2843808" y="2276872"/>
            <a:ext cx="33123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/>
              <a:t>Interviews</a:t>
            </a:r>
            <a:endParaRPr lang="en-GB" sz="5400" dirty="0"/>
          </a:p>
        </p:txBody>
      </p:sp>
      <p:cxnSp>
        <p:nvCxnSpPr>
          <p:cNvPr id="10" name="Straight Arrow Connector 9"/>
          <p:cNvCxnSpPr/>
          <p:nvPr/>
        </p:nvCxnSpPr>
        <p:spPr>
          <a:xfrm rot="5400000">
            <a:off x="863588" y="3969060"/>
            <a:ext cx="1944216" cy="864096"/>
          </a:xfrm>
          <a:prstGeom prst="straightConnector1">
            <a:avLst/>
          </a:prstGeom>
          <a:ln w="22225">
            <a:solidFill>
              <a:srgbClr val="38903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3815916" y="4473116"/>
            <a:ext cx="1224136" cy="1588"/>
          </a:xfrm>
          <a:prstGeom prst="straightConnector1">
            <a:avLst/>
          </a:prstGeom>
          <a:ln w="22225">
            <a:solidFill>
              <a:srgbClr val="38903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6200000" flipH="1">
            <a:off x="6120966" y="3897846"/>
            <a:ext cx="1656184" cy="718492"/>
          </a:xfrm>
          <a:prstGeom prst="straightConnector1">
            <a:avLst/>
          </a:prstGeom>
          <a:ln w="22225">
            <a:solidFill>
              <a:srgbClr val="38903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23528" y="5517232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structured</a:t>
            </a:r>
            <a:endParaRPr lang="en-GB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6516216" y="5301208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unstructured</a:t>
            </a:r>
            <a:endParaRPr lang="en-GB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3203848" y="5301208"/>
            <a:ext cx="2664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s</a:t>
            </a:r>
            <a:r>
              <a:rPr lang="en-GB" sz="2800" dirty="0" smtClean="0"/>
              <a:t>emi -structured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17" grpId="0"/>
      <p:bldP spid="18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dirty="0" smtClean="0"/>
              <a:t>This week!...</a:t>
            </a:r>
            <a:endParaRPr lang="en-GB" b="1" dirty="0"/>
          </a:p>
        </p:txBody>
      </p:sp>
      <p:sp>
        <p:nvSpPr>
          <p:cNvPr id="1028" name="AutoShape 4" descr="data:image/jpg;base64,/9j/4AAQSkZJRgABAQAAAQABAAD/2wBDAAkGBwgHBgkIBwgKCgkLDRYPDQwMDRsUFRAWIB0iIiAdHx8kKDQsJCYxJx8fLT0tMTU3Ojo6Iys/RD84QzQ5Ojf/2wBDAQoKCg0MDRoPDxo3JR8lNzc3Nzc3Nzc3Nzc3Nzc3Nzc3Nzc3Nzc3Nzc3Nzc3Nzc3Nzc3Nzc3Nzc3Nzc3Nzc3Nzf/wAARCACdAOwDASIAAhEBAxEB/8QAHAABAAIDAQEBAAAAAAAAAAAAAAEFAgQGAwcI/8QAPBAAAQQCAQIEBAMECAcBAAAAAQACAwQFERIhMQYTQVEUImFxB4GRFSMyoRZCUmKCscHRFyQ0RFSSovH/xAAYAQEBAQEBAAAAAAAAAAAAAAAAAQIDBP/EAB0RAQEAAQUBAQAAAAAAAAAAAAABMQIDESFBEgT/2gAMAwEAAhEDEQA/APuKIiAiIgIiICIiAiIgIiICIiAiITpARRtOQQSijalAREQEREBERAREQEREBERAREQEREBEUbQSi83ysjbykc1oHq46VRkPFuCx0QltZSsGEloLHeZsjuBx31+iC7UbXO5LxXBWu0sfSqz3L92Lzo4BqLjH1+Zxfrj2PQ+yo8z47txYvKinjjXy2M4vsVLXz/uj/XaW9HDqEHfbWLpGsG3EAe5Ol80d42yf7ewsOUglo1b0Zil4EOieXgeXLFJ9z29FTnCeLb+Gy2OF2a5PVta8q7vl0PJksMh9fdp6IPqeU8QYnE2K9fJ34K0tg6ibK7XLrr8upA2fdVfibxb+wrlOs7GWJG25mwx2DIxkXJ3oTvY/Rc9kvC2X8VX8PbykUdRjMa+G22QNkeJHHR4tOxvoDv02FZu8CzWsD+wsjmp7FCOZr4HeW3zWMHZhcd7176+igq/FHjXN43N5LGQwwQvrwieoG1ZLDrLddd8SA0DR2euvyVT4jzN3INweWjyHmULkQgu1a9mXyq8+t7cItP8Afp9PqvpFfw7RZYpW5/OtXabXNhtTyF0gDu4JGtqwgp1q7nurwRROkO3ljA0uPudd1RV+FLgt4qJmpNwAR83V5IWvA7FokJcRr1JV2o0pQEREBERAREQEREBEUIJREQFi48RvYAHuslznj/FZDNeGLdHEzCOy/iQC7iJADstJ9NhKLWHLY+xM6GterTStBLo4pWucNfQHaprPjXH/ANGbOfx0c16tWeWSMjbweCCAejte4/VcRmq077fh1rPDFrDS0pBJJbgg835WjqxvlbJ2f7Wv810zPBMzW5OPHZeSpjss4yT1X1GvczkOoaSfl6H2PYeyg0sz46yQzNOhi68Qr36bbNWx8O+w+TY2WhjSBsaPc66LHxNkswJcbJLkK9anJXPmV5bgozPmHfZ+bp1Hyg7XQ/0IwUlPHVbFV07ccwsgc+Vwdo99lpG1b0cRjcfWbWp0a8MLXFwY2Ma36n79B1VHz2piYvGXhnKMnxk0d6AOhq2prTpxKQS4cHHWxvpvXY91dTYC7lPw5jxE9GtWvvhYyRj3BjWPaf4/lB2egOvrpdsAAmh7IOQi8JT3K+Pny94x5fHt8uG7Q2x3HQGnct8t9fT1VjjPC1CnYvWp3TXbd5nl2J7Tg4vZrXHQAAGvQD0V+iDWr4+pWqQ1IK8bK8IAjjDejAO2lscRpSiCNBND2UogIiICIiAiIgIiICIiAiIgIihBKIiAiIgjSlEQEREBERARRtOQ90EooBBUoC08jkauNZHJbl4CR/CNoaXOe7ROg0AknQPQD0W4q3xBQfkMZLDA/wAuy3UteT+xK08mH7bA37gkIPF+WtyNc6lh7kugeLpi2AO6ezjy/wDlbmIyEWTx1e7CC1kzORY7uw9i0/UHYP2VdUzrrNaF8WJyJlewF8fkcAx3qOTy0HR6bU+H6l2tYyL5oGV6tibz4YfNDnMcR8+9dACRy0CepKC8REQEREBERAREQEREBERBClQiCUUIglFCIHJRyG9LlPEVrLVmy0f30guTxNp2q7CDGDI3kx2uxDeRDvUA+o6w6nnZsvP8TJZ+GM7hH5EjGxugcNAHZ20je+jSdgdddEHUTWYoI3yTPbGyNhe9zjoNA7krWv5SGnBBLxdKbEjY4Wx6+dzgSNE9OwJXNWPB75PDUVRnlxZMRiKWzC7XnscQJOZI27k3qd+vULqrFGtbr/D2Ymvi2CGnpojsR6gj0I7IOWvZ3K28k6DFtZFqCXy4pwA42I9FzD0O/lc0jRG+p69lMmWzVp8MlMkVzA1wkjqk/vt7dG9h27txHdvrs+i6irjqlVgbBCxunF+yNu5HuST1JPqdrY4oOdo4vJsui2+1Lzbcc7UsxIkruG+BaOgLSdDp/V79SukUaUoCgjalEEaRauUvNxtCe5JFJKyFvJzYwC4j8yFqCxmLGjDVqV4yNh0sxkJ/Jo1/NBaqVWYi7NO6zWucBaqycX8AQHNPVjgPqP5gqyQSiIgIiICKFKAiIgIiIMVKhEEoiICIiCNDe/VND0UqD0CCdJ2WpPkalZ5bPZijIcGnm7QDj2G+2z91hPlaMBYJLTGh5aA7fy7d0b83Yb302eqDeUqjoeI616Ws2OGwxlp8rIZJGgBzo/4hruD0drffRV2glFCICIiDCaNk0b4pWh0b2lrmnsQehCoMS3N0KjccKUMraxMcVme1xEkYPyHTWuO+Ogd67LoCo2gq6ePuDKDI27EPIw+U6KCIhrhvY2SSSR110Hcq3WHIBTy2UGSlQiCURQgKVCIJRQpQEREGClQpQFKhEEoiIB7Llr4kFvJx5CnflLx/yM1Rj3abxA0CDpjw7fU63sdfbqVCDhoPB9u3BO7KeT8VbqV3yTn946K5H3cAemiAzeu+iOxV0fD8liZ9iza8uWXiZG1428QW9AWFwJaddNj+S6BEGnXxtSAERwNA891gA9dSO3tw327n9StwdkTaAix2E37IJ2oJWnYydGvZbVsW4Y53a1G5+j17fqtbEZ6lmC80nOcwN21zi0cxvWwN7/UBBa76KEB31WJKDmsZFkMhNk4MrkLUb69ksaysBC0xn5mODgOR206PXuHLPK1mYaSLK0YXOLJGtufM573wuOidkknidO+wK2cjjLj8tHkcbbiryGAwTCWIyNe3e2kDkOoO/wAiokwktuNzcnlblljhp0TCIWEe2mjevuUF4x2x06/VZ72teCMQxsjjBDGNDWje+g//AALzyeQgxsDZZxI7k7i1sbeTidE9B9gUG2SmyqtniDGutyVDMW2I2NkdG5ujxd2I9D+S9/2pQ1sztWLuaZmrNNvjcJQFcX4o/EPGYWb4aBpuWNbcA7TW+wJ13XG/8Vsn8byeyu2v38sR9vpsna3O0fZwpXy1v4vQf+A0fXzD/svVv4r1n/8AZtH+MoPpu1jyXzSX8Va0bOQqs6eheVXj8WrLyTFja/HfTbnf7oPrSlQiolSo2iglFClAQptQeyBsIXADfp7rh/EAnp5ezM+avdl2JqtWR0/Nmh0Y1kfynbgTy1vr1Xo/GZmzadZML47ctqKeKybR4wQ/KXwuZvrrThoDR3vogv7PiTEV3uj+MZNM0bMVfcr9DqTpu+gHf2/NV9nxfX+K8nH057wbHFM4w+rH9Wlvv0BJ2QPTe164vwxHRbjtTkOx087oODdfupN/u3e4G2/+oWxB4Yw8NeOA0o5WRgtb5o5HiXF3E+7QSdA7AQUFXLZLcTbdmOe9UueTYjgic1z4H6HnNAOnD5mO3x6acFNHw/fuiicwbFnXnwXmWZyQ49RHMxu9A9NdAOjvou0bG1oAa0AAaAA1pZfVByEHg6Us5270cs8kcbJzJD5rXPjHFkgDjoO4hu9hw2N6V1XwVODJDIHzZLLeQY57ujOWuWgAB119VaEogj0UKSsUBO6hU+cnsQ5THRG1LBTtF0BdEGgibXJm3EHQIDh99e6C7HTZPRU1xws5xkR6tq1y8j+886H8muVTlKuP+Anjy7bNOw6N3lXbE7pWteASHMeTppBA6ENJ7AFe3g6w7IYd2Qsf9dYlItt4kGN7Pl4aPUAAb/xb9VqdDj/xAxVuZrLGKsuq3ottZM13HbD3Gx/L7lcBx8fRO4wX8jOPQxP5hfccxTbOwgjuFzQoPrzcozr2XO6JcxZbHwzJX7wvTyXnyut8y2bzP4uQ6Hf6aWu67LIeW19N8Yfh5bzdubJYh8RmnJfLA93El/qWnt1129/uuEreEs7LZdU/ZdsTtOuBhctceJmq4XJG+v8ANZC/L7lbt7wvmaG/i8dahAPUviIVW+tLG7T2EfkiM5r0kj2Me9wG/wDVfZPw7q42Xw1HYuMYXzSueOX9no0f5L4hM0xvBI6L6l4MAteG6fCQt8oOjI368if9V5P2fXxOHfYzX6A2slgFIK9jiyCKCVG+qDNFim1BkihEEqOI1rXT2REEgaGgijawmmjrxPmnkbHEwEue8gNaPck9kHooVFN4mqttwxV2m3BPDK+Oas4Scnx6LowB/W0d/kvbF5+tlL769IiWFtaOfzwenzlwDddwRxO9/ZBbqEQoIKhCoVAdCFrZfGxZbGy1JHujL+LmSs/ije0gtcPqCAfyWwVPLSCqlwPxTC3I5O/aY4afH5giY4eoLWAbH0WxTx1PGwuioV2Qse7m4N2S52gNknqToDr9Ftl+1g4k+qg1LMfJvZVNits/wq9cOQ0tWaJUVVeMxv8AorOKQhv8R17bXi6PR2pb0UG6yU60SSPYla1rE4m+0i5jac2+5fC3f6o0r2aVRzWR/DPwnkWuDqDoSR3glLdfb0VPB+E0FJro8dnLUUBPINkha4g/caX0JrtFegf9VLJcnfj3UrHalVGSKEQSm1CbRWSKEQTv7rivE2azdLK3K1EvJihjnrxx0zI17CdPMjgdgA77Del2i8XVoH3o7XlN+IbG5jZPUNJBI+2wP0QcV4h8RZB1xzsDcdKBCyavHHF5jLJ2dxs00lx6Hey3jsbC2f6L2MhXyrLEk0Us1lk1O1LIXuazbZBGQT0DXbGunp7LsGNaxr+DQ0A7IA1s+6y3vqg5yl4Z8uZs1l8TJGWmWmGvzLi9rS0l73kudtp4n6LfxuFr47KZO/AGh2QdG57WsA0Wt1s+5JJKtFG0Eoo2m0BQm1G0BQUJWJKDTy9uShi7VyGB1h9eJ0ghadF+hvQKqqzs3lakNll6hShmY17TXiM7i0jY05xA7fQq+d2OwD09VznhEmqMrim/NDjrr4oCe4jc0SBv+HkQPppBjUfaw/iKOjev2btXIwkwSWOO2TR9XMHEAaLTyA/uldC7qOi+dZ/xO/MZmLCV6jatiCdliK655kLHscOzQG9xsd/VfRd/l9kvQ15GryIW1IAvFw6oMGheoWAWYQZtXoD0Xm1ZoP/Z"/>
          <p:cNvSpPr>
            <a:spLocks noChangeAspect="1" noChangeArrowheads="1"/>
          </p:cNvSpPr>
          <p:nvPr/>
        </p:nvSpPr>
        <p:spPr bwMode="auto">
          <a:xfrm>
            <a:off x="155575" y="-449263"/>
            <a:ext cx="1419225" cy="9429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4" name="Picture 10" descr="http://t3.gstatic.com/images?q=tbn:ANd9GcTd0_D_Nhn41058AYXN-_6HpSHaq8eDGCgxyTAcTWfEB-lCx1nqz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1299402"/>
            <a:ext cx="3744416" cy="53377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dirty="0" smtClean="0"/>
              <a:t>Questionnaires are...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list of organised questions</a:t>
            </a:r>
          </a:p>
          <a:p>
            <a:endParaRPr lang="en-GB" dirty="0"/>
          </a:p>
          <a:p>
            <a:r>
              <a:rPr lang="en-GB" dirty="0" smtClean="0"/>
              <a:t>Used to gain information from a large sample of people</a:t>
            </a:r>
          </a:p>
          <a:p>
            <a:endParaRPr lang="en-GB" dirty="0"/>
          </a:p>
          <a:p>
            <a:r>
              <a:rPr lang="en-GB" dirty="0" smtClean="0"/>
              <a:t>The main research tool in social surveys</a:t>
            </a:r>
          </a:p>
          <a:p>
            <a:endParaRPr lang="en-GB" dirty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dirty="0" smtClean="0"/>
              <a:t>Questionnaire Design...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Easy to understand</a:t>
            </a:r>
          </a:p>
          <a:p>
            <a:r>
              <a:rPr lang="en-GB" dirty="0" smtClean="0"/>
              <a:t>Do not use jargon</a:t>
            </a:r>
          </a:p>
          <a:p>
            <a:r>
              <a:rPr lang="en-GB" dirty="0" smtClean="0"/>
              <a:t>Worded clearly</a:t>
            </a:r>
          </a:p>
          <a:p>
            <a:r>
              <a:rPr lang="en-GB" dirty="0" smtClean="0"/>
              <a:t>Clearly laid out and presented</a:t>
            </a:r>
          </a:p>
          <a:p>
            <a:r>
              <a:rPr lang="en-GB" dirty="0" smtClean="0"/>
              <a:t>Reassure anonymity/confidentiality</a:t>
            </a:r>
          </a:p>
          <a:p>
            <a:r>
              <a:rPr lang="en-GB" dirty="0" smtClean="0"/>
              <a:t>Provide suitable alternative answers</a:t>
            </a:r>
          </a:p>
          <a:p>
            <a:r>
              <a:rPr lang="en-GB" dirty="0" smtClean="0"/>
              <a:t>Phrase questions in neutral terms (don’t use leading questions!) </a:t>
            </a:r>
          </a:p>
          <a:p>
            <a:pPr>
              <a:buNone/>
            </a:pPr>
            <a:r>
              <a:rPr lang="en-GB" dirty="0" smtClean="0"/>
              <a:t>	</a:t>
            </a:r>
            <a:r>
              <a:rPr lang="en-GB" sz="2600" dirty="0" smtClean="0"/>
              <a:t>	i.e. Why do you think sex before marriage is wrong?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1691680" y="548680"/>
            <a:ext cx="5616624" cy="2304256"/>
          </a:xfrm>
          <a:prstGeom prst="ellipse">
            <a:avLst/>
          </a:prstGeom>
          <a:solidFill>
            <a:schemeClr val="bg1"/>
          </a:solidFill>
          <a:ln>
            <a:solidFill>
              <a:srgbClr val="3890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2195736" y="1196752"/>
            <a:ext cx="4536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/>
              <a:t>Questionnaires</a:t>
            </a:r>
            <a:endParaRPr lang="en-GB" sz="5400" dirty="0"/>
          </a:p>
        </p:txBody>
      </p:sp>
      <p:cxnSp>
        <p:nvCxnSpPr>
          <p:cNvPr id="8" name="Straight Arrow Connector 7"/>
          <p:cNvCxnSpPr/>
          <p:nvPr/>
        </p:nvCxnSpPr>
        <p:spPr>
          <a:xfrm rot="5400000">
            <a:off x="1367644" y="3176972"/>
            <a:ext cx="1944216" cy="864096"/>
          </a:xfrm>
          <a:prstGeom prst="straightConnector1">
            <a:avLst/>
          </a:prstGeom>
          <a:ln w="22225">
            <a:solidFill>
              <a:srgbClr val="38903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724128" y="4653136"/>
            <a:ext cx="2736304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i</a:t>
            </a:r>
            <a:r>
              <a:rPr lang="en-GB" sz="2800" b="1" dirty="0" smtClean="0"/>
              <a:t>nterview questionnaire</a:t>
            </a:r>
            <a:r>
              <a:rPr lang="en-GB" sz="2800" dirty="0" smtClean="0"/>
              <a:t/>
            </a:r>
            <a:br>
              <a:rPr lang="en-GB" sz="2800" dirty="0" smtClean="0"/>
            </a:br>
            <a:endParaRPr lang="en-GB" sz="1200" dirty="0" smtClean="0"/>
          </a:p>
          <a:p>
            <a:pPr algn="ctr"/>
            <a:r>
              <a:rPr lang="en-GB" sz="2800" dirty="0" smtClean="0"/>
              <a:t>(or structured interview)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11560" y="4725144"/>
            <a:ext cx="252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self-completion</a:t>
            </a:r>
            <a:endParaRPr lang="en-GB" sz="2800" b="1" dirty="0"/>
          </a:p>
        </p:txBody>
      </p:sp>
      <p:cxnSp>
        <p:nvCxnSpPr>
          <p:cNvPr id="14" name="Straight Arrow Connector 13"/>
          <p:cNvCxnSpPr/>
          <p:nvPr/>
        </p:nvCxnSpPr>
        <p:spPr>
          <a:xfrm rot="16200000" flipH="1">
            <a:off x="5364088" y="3212976"/>
            <a:ext cx="1800200" cy="792088"/>
          </a:xfrm>
          <a:prstGeom prst="straightConnector1">
            <a:avLst/>
          </a:prstGeom>
          <a:ln w="22225">
            <a:solidFill>
              <a:srgbClr val="38903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dirty="0" smtClean="0"/>
              <a:t>Self-completion questionnaires...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72816"/>
            <a:ext cx="8229600" cy="3052936"/>
          </a:xfrm>
        </p:spPr>
        <p:txBody>
          <a:bodyPr/>
          <a:lstStyle/>
          <a:p>
            <a:r>
              <a:rPr lang="en-GB" dirty="0" smtClean="0"/>
              <a:t>Questionnaire given to respondent and asked to complete it themselves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Can take place in person, through the post or on the telephone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dirty="0" smtClean="0"/>
              <a:t>Interview questionnaires...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Questionnaire is conducted by an interviewer/researcher</a:t>
            </a:r>
          </a:p>
          <a:p>
            <a:endParaRPr lang="en-GB" dirty="0"/>
          </a:p>
          <a:p>
            <a:r>
              <a:rPr lang="en-GB" dirty="0" smtClean="0"/>
              <a:t>The questions are read out to the respondent, and the respondent’s answers are recorded by the interviewer</a:t>
            </a:r>
          </a:p>
          <a:p>
            <a:endParaRPr lang="en-GB" dirty="0"/>
          </a:p>
          <a:p>
            <a:r>
              <a:rPr lang="en-GB" dirty="0" smtClean="0"/>
              <a:t>Similar to the structured interview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b="1" dirty="0" smtClean="0"/>
              <a:t>Advantages of self-completion questionnaires...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68052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Postal and telephone questionnaires – allow for a geographically </a:t>
            </a:r>
            <a:r>
              <a:rPr lang="en-GB" dirty="0"/>
              <a:t>dispersed </a:t>
            </a:r>
            <a:r>
              <a:rPr lang="en-GB" dirty="0" smtClean="0"/>
              <a:t>sample which can be contacted </a:t>
            </a:r>
            <a:r>
              <a:rPr lang="en-GB" dirty="0"/>
              <a:t>easily and </a:t>
            </a:r>
            <a:r>
              <a:rPr lang="en-GB" dirty="0" smtClean="0"/>
              <a:t>cheaply</a:t>
            </a:r>
          </a:p>
          <a:p>
            <a:endParaRPr lang="en-GB" dirty="0" smtClean="0"/>
          </a:p>
          <a:p>
            <a:r>
              <a:rPr lang="en-GB" dirty="0" smtClean="0"/>
              <a:t>Cheap and easy to administer </a:t>
            </a:r>
          </a:p>
          <a:p>
            <a:endParaRPr lang="en-GB" dirty="0" smtClean="0"/>
          </a:p>
          <a:p>
            <a:r>
              <a:rPr lang="en-GB" dirty="0" smtClean="0"/>
              <a:t>Respondent can  be kept anonymous </a:t>
            </a:r>
          </a:p>
          <a:p>
            <a:endParaRPr lang="en-GB" dirty="0" smtClean="0"/>
          </a:p>
          <a:p>
            <a:r>
              <a:rPr lang="en-GB" dirty="0" smtClean="0"/>
              <a:t>No interviewer bias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</TotalTime>
  <Words>359</Words>
  <Application>Microsoft Office PowerPoint</Application>
  <PresentationFormat>On-screen Show (4:3)</PresentationFormat>
  <Paragraphs>87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Last week....</vt:lpstr>
      <vt:lpstr>This week!...</vt:lpstr>
      <vt:lpstr>Questionnaires are...</vt:lpstr>
      <vt:lpstr>Questionnaire Design...</vt:lpstr>
      <vt:lpstr>Slide 6</vt:lpstr>
      <vt:lpstr>Self-completion questionnaires...</vt:lpstr>
      <vt:lpstr>Interview questionnaires...</vt:lpstr>
      <vt:lpstr>Advantages of self-completion questionnaires...</vt:lpstr>
      <vt:lpstr>Disadvantages of self-completion questionnaires...</vt:lpstr>
      <vt:lpstr>Advantages of interview questionnaires...</vt:lpstr>
      <vt:lpstr>Disadvantages of interview questionnaires...</vt:lpstr>
      <vt:lpstr>Slide 13</vt:lpstr>
      <vt:lpstr>Open questions...</vt:lpstr>
      <vt:lpstr>Closed questions...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Lizzie</dc:creator>
  <cp:lastModifiedBy>Lizzie</cp:lastModifiedBy>
  <cp:revision>129</cp:revision>
  <dcterms:created xsi:type="dcterms:W3CDTF">2011-01-21T12:56:39Z</dcterms:created>
  <dcterms:modified xsi:type="dcterms:W3CDTF">2011-05-15T14:58:39Z</dcterms:modified>
</cp:coreProperties>
</file>