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8F88-5D82-428C-BA1A-AB6624992043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D6913-E77B-47C8-A071-38AB10C2BA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1"/>
            <a:ext cx="856895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s-ES" sz="2200" b="1" dirty="0" smtClean="0"/>
              <a:t>Carlos </a:t>
            </a:r>
            <a:r>
              <a:rPr lang="es-ES" sz="2200" b="1" dirty="0" err="1" smtClean="0"/>
              <a:t>Slim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Helu</a:t>
            </a:r>
            <a:r>
              <a:rPr lang="es-ES" sz="2200" b="1" dirty="0" smtClean="0"/>
              <a:t> (£35.7bn) </a:t>
            </a:r>
            <a:r>
              <a:rPr lang="es-ES" sz="2200" i="1" dirty="0" err="1" smtClean="0"/>
              <a:t>Telecoms</a:t>
            </a:r>
            <a:r>
              <a:rPr lang="es-ES" sz="2200" i="1" dirty="0" smtClean="0"/>
              <a:t>, </a:t>
            </a:r>
            <a:r>
              <a:rPr lang="es-ES" sz="2200" i="1" dirty="0" err="1" smtClean="0"/>
              <a:t>Mexico</a:t>
            </a:r>
            <a:r>
              <a:rPr lang="es-ES" sz="2200" dirty="0" smtClean="0"/>
              <a:t> </a:t>
            </a:r>
            <a:br>
              <a:rPr lang="es-ES" sz="2200" dirty="0" smtClean="0"/>
            </a:br>
            <a:endParaRPr lang="es-ES" sz="2200" dirty="0" smtClean="0"/>
          </a:p>
          <a:p>
            <a:pPr marL="342900" indent="-342900" algn="ctr">
              <a:buAutoNum type="arabicPeriod"/>
            </a:pPr>
            <a:r>
              <a:rPr lang="en-GB" sz="2200" b="1" dirty="0" smtClean="0"/>
              <a:t>Bill Gates (£35.4bn) </a:t>
            </a:r>
            <a:r>
              <a:rPr lang="en-GB" sz="2200" i="1" dirty="0" smtClean="0"/>
              <a:t>Microsoft, US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AutoNum type="arabicPeriod"/>
            </a:pPr>
            <a:r>
              <a:rPr lang="en-GB" sz="2200" b="1" dirty="0" smtClean="0"/>
              <a:t>Warren Buffett (£31.3bn) </a:t>
            </a:r>
            <a:r>
              <a:rPr lang="en-GB" sz="2200" i="1" dirty="0" smtClean="0"/>
              <a:t>Investments, US</a:t>
            </a:r>
          </a:p>
          <a:p>
            <a:pPr marL="342900" indent="-342900" algn="ctr">
              <a:buAutoNum type="arabicPeriod"/>
            </a:pPr>
            <a:endParaRPr lang="en-GB" sz="2200" i="1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Mukesh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Ambani</a:t>
            </a:r>
            <a:r>
              <a:rPr lang="en-GB" sz="2200" b="1" dirty="0" smtClean="0"/>
              <a:t> </a:t>
            </a:r>
            <a:r>
              <a:rPr lang="en-GB" sz="2200" b="1" dirty="0"/>
              <a:t>(£</a:t>
            </a:r>
            <a:r>
              <a:rPr lang="en-GB" sz="2200" b="1" dirty="0" smtClean="0"/>
              <a:t>19.3bn) </a:t>
            </a:r>
            <a:r>
              <a:rPr lang="en-GB" sz="2200" i="1" dirty="0" smtClean="0"/>
              <a:t>Petrochemicals</a:t>
            </a:r>
            <a:r>
              <a:rPr lang="en-GB" sz="2200" i="1" dirty="0"/>
              <a:t>, oil and gas, </a:t>
            </a:r>
            <a:r>
              <a:rPr lang="en-GB" sz="2200" i="1" dirty="0" smtClean="0"/>
              <a:t>India</a:t>
            </a: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endParaRPr lang="en-GB" sz="2200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Lakshmi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Mittal</a:t>
            </a:r>
            <a:r>
              <a:rPr lang="en-GB" sz="2200" b="1" dirty="0" smtClean="0"/>
              <a:t> (£19.1bn) </a:t>
            </a:r>
            <a:r>
              <a:rPr lang="en-GB" sz="2200" i="1" dirty="0" smtClean="0"/>
              <a:t>Steel, India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r>
              <a:rPr lang="en-GB" sz="2200" b="1" dirty="0" smtClean="0"/>
              <a:t>Lawrence Ellison (£18.7bn) </a:t>
            </a:r>
            <a:r>
              <a:rPr lang="en-GB" sz="2200" i="1" dirty="0" smtClean="0"/>
              <a:t>Oracle, US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r>
              <a:rPr lang="en-GB" sz="2200" b="1" dirty="0" smtClean="0"/>
              <a:t>Bernard </a:t>
            </a:r>
            <a:r>
              <a:rPr lang="en-GB" sz="2200" b="1" dirty="0" err="1" smtClean="0"/>
              <a:t>Arnault</a:t>
            </a:r>
            <a:r>
              <a:rPr lang="en-GB" sz="2200" b="1" dirty="0" smtClean="0"/>
              <a:t> (£18.3bn) </a:t>
            </a:r>
            <a:r>
              <a:rPr lang="en-GB" sz="2200" i="1" dirty="0" smtClean="0"/>
              <a:t>Luxury goods, France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Eike</a:t>
            </a:r>
            <a:r>
              <a:rPr lang="en-GB" sz="2200" b="1" dirty="0" smtClean="0"/>
              <a:t> Batista (£18.2bn) </a:t>
            </a:r>
            <a:r>
              <a:rPr lang="en-GB" sz="2200" i="1" dirty="0" smtClean="0"/>
              <a:t>Mining, oil, Brazil</a:t>
            </a:r>
          </a:p>
          <a:p>
            <a:pPr marL="342900" indent="-342900" algn="ctr">
              <a:buFontTx/>
              <a:buAutoNum type="arabicPeriod"/>
            </a:pPr>
            <a:endParaRPr lang="en-GB" sz="2200" i="1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Amancio</a:t>
            </a:r>
            <a:r>
              <a:rPr lang="en-GB" sz="2200" b="1" dirty="0" smtClean="0"/>
              <a:t> Ortega (£16.6bn) </a:t>
            </a:r>
            <a:r>
              <a:rPr lang="en-GB" sz="2200" i="1" dirty="0" smtClean="0"/>
              <a:t>Fashion retail, Spain</a:t>
            </a:r>
          </a:p>
          <a:p>
            <a:pPr marL="342900" indent="-342900" algn="ctr">
              <a:buFontTx/>
              <a:buAutoNum type="arabicPeriod"/>
            </a:pPr>
            <a:endParaRPr lang="en-GB" sz="2200" i="1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smtClean="0"/>
              <a:t> Karl Albrecht (£15.7bn) </a:t>
            </a:r>
            <a:r>
              <a:rPr lang="en-GB" sz="2200" i="1" dirty="0" smtClean="0"/>
              <a:t>Supermarkets, Germany</a:t>
            </a:r>
            <a:endParaRPr lang="en-GB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/AJIDASIAAhEBAxEB/8QAHAAAAQUBAQEAAAAAAAAAAAAABgADBAUHAgEI/8QATRAAAQMDAgQDBAQKBAwHAQAAAQIDBAAFERIhBjFBUQcTYSIycYEUFZGhI0JSYoKTsbLB0pKi0fAWFyQzQ2Nyc3SUs+E0NURTVIPC8f/EABsBAAEFAQEAAAAAAAAAAAAAAAMAAQIEBQYH/8QAMREAAgEDAwIEAgoDAAAAAAAAAQIAAwQREiExBUETIlFhkaEGFBUyQmJxscHwI4HR/9oADAMBAAIRAxEAPwDL+EbVHvnEEa2ynnGUPhYC0AE6gglPP1FXczgtpnj2Jw2iS8WHkpWZCkjVpKCpRA5fikY9KHOH5n1dfbdNzpDEltZPoFDP3ZrfZFlC+PIFzKMhm3vtZx1C0hP3OK+ynimR8R8GfVPFsCxxpLjqZ3lBt5xABBWsoOw7Yz8K48QOFofCk+JFiznpSnmS6rzUJSUjUQnkeuDWv3azpn8ZcNXMJ1NxUSSpQ5bJBb+9RoI4s4XvnGvGtyctrKBEhqTEEh5elGpCRqCeZUdRVyG2d6Mp33imXUScE8HzuLZjjcZaGIzGkvyFjITnOAB1UcHb03qNxLwvdeGZKGLqwlIcBLbratSHMc8HuOoOD6cq1PhR1XDfg2/dImEyXG3XkrG/4RTnlJPywkj4UZm28veNIVz8G4iIDirfeXhJbQSoy20hrln2indAx1OayFSdKiMg4OMpOQfn1qQmZLSZBbkvgyUlD2HFZdSTkhX5WT3o1Y8JuKn4KZRZituKwfozj2HAD32wD6ZzU1wn3jGgFivKMY/h1fn73LszYh/TIrKHnMvnTpX7uDp3Pyru6+GnEVqsq7pJbjLbaR5jzLTupxpPUnbBx1wTiieInrFK/gLhlniq+Kt0iS5HbDC3ittAUfZKdt/jR7J8GIRacTDvr5eR0dZQUg/naVZFUfginPGEj0t7v77YpSbk/a/GqQ9HUpIcuoZcAPvoWQkg9+f2gdqA5bWQDxFiA16tcqzXORb57flyWFaVAHIPYg9QRuD61BIrYvFzhmbeOKLQi0xy9JkRVoXjAAS2oe0onYABwDJ7AdhQxdvCriO3QFy0/RZYQnWtqMtRWBjOQCBq+W/xqQdSBk7xQOtEMXC7wYS1FCZEhtkqAyUhSwnP31f+IPC0XhW4Q40SS++mQwXSXkpBHtFPT4VW8IgK4ssiRuDcI/8A1E1sV84eF78Qbe9IajvwoFvC5DLydQXrW8lOBjB3AO/ah1G0tHxMKhMIfnRmHSUoceQhSk80gqAOPtou8QuD4HCzENUOVKecfdcSUvBGAlIG+w7qFOeJ1gHD/EbM+O1GYhS1a47LCdOjywgKyMYGSc7Zqy8cHwq42pgfisOun9JeP/xQWOYpmdKlSqOIosZ2zjO1fStovCTwbHvjpSpKbcJDh7qS3lQ+1JFfNYTjntg4NEDXGF5b4cVYEPtCApBb0+SnXpKtRAVz51MITFN24GuCZHBVpnyFZ0RB5qj08vKVZ/oE1Gt8iPceAIUlMSfNakNhx5q2O6XisqJXuFJJwsnIBz6Gss4MuXFN0gu8LWZ9gRFtO+Z5rafYQoHV7WMjOTjHeiHg9LtmREiRrncI0Cc4tTs8BIYOkDJQFA4ORjUOeRucUCrVWlseYelbvU3Ef8VLwh7hWFBk2e7RHFOoXHdnoTnCAQoKUFqOogjnudjVnwEy3xL4Xy+H1r8qS2lxnCwfZ1K8xpeOxPX800O3R+VPRKTHcXdJDSwGXpzp/AjOfZSTjJGnOeWcdSKE4sziDhm5fT2XpEaUvZTuQsOjmQrOQr4Ht9j21wtfyggEe+8JXtWojJ3EJOGuAL9auIYVwvNvQ1AhzWlPKU8hQI1gAgAkkA4JJxtR1e4fEznilanI4m/UyEoKlNqUGQN/MCxnGScbHcjGKzS9eIvE15gKgyZbTTLiShwRmfLLieoUck4PYYzT7HidxYzCbjJnNKLeAH3I6VOYHQqPP44ye9Xmo1WOTKeRNTsqdfirxClQyPoMQHI+FD3AlynXTgbix24y3pSkmRpLyyrSCxkgZ5DPTlQFH484hi3mVeGpDAmy20NuqMdJBCMacDpyqHauJ7vabZNt0J5pMWaVF9KmUqJ1J0HB6bDpTi2eLUIS+BKSriuUegty/wDqNURQeBLlK8UZl8nsJZtrM5UlpSlpJfP4gABJxnBOcbD1rMOHr9ceG5rku1ONtvONFpRW0lYKcg8j6pFXUvxM4slMLZVckthYwVMR0IWB6KAyPlipPRcscRAzY4V5i3Hie9W2C62ZcCI02lZOfaJWV/IKLQPqKGPDe3cawr3Oe4lekiGWzn6VJ8xK3dQIUjc4AGrJGBv9mNwJ8u2zUTYMl1iUg5S62ohQ77+vXOc1dXjj7iW8QVQptyPkLGHEssoa8wdlFIBI9OR6ioG3YbCLM5tS4sjxOiOQQBEcvaVM45aC9kY9MVpl4W4nxisTaFrShdsWVpCiArH0gjI64PesUgy3oE2PMiq8t+O4HGl4B0qByNjsd6t3uMr8/fGL29MQq4R2i0075DYASQrI06cH31bkdaVSiSdo4MneIjUu5+Ik63MqW645IQzHaUvYKUhAwM7DJp/xai3dF3hS7uzGQlyMGWlRnVLSSg5VkqAOfbB5cjtQvMu06bd1XaQ+fp6nA75zaQghYxggAADkOVPX/iG68QvNOXaUXyykpQkNpQlOeZASAMnAyfT0FCNMiNmVFKltSqOBH39J9AXLhu0XjC7hAaddIGXgClz+knBPzzQpdvDuzIEgw5cttyOyZDyHXEKShsd1FIOT0FGV5ugtUFK0J8yS4nDLfc45n0H/AGobVFzazJTOffkvNOvXFpPuoQlQ98czjHI/IVxnTatyvm1nT6Tap2yvhmHxlJboCbTA+m2/zmmHytKXlv4UvTgHYYIHtcjjOT6ZtLeu7SLIGLbZly0NsFmMXEF76OCeaBnGeXM8/nXcm2/Wfk/VEJbUdTjcY617rd05UonoANR2G2AfSr+L4cQArzZl2ubr/LUzI8lKewSkchjbma1qY1tqYmEuai000KBn9pl4nGEJf0+NPjeS0AyyVKaU6vV7RUrHMDfrXbLrDkxFudkLeSZKvOafUHEhrbA1jcr2O6evLJ2rU53AlkkoAkuXJ8j3S7OccKdsZ9okfdVJD4MRZvNS1KdkRSvWI6kNoyrSU+0rHtbKOMY51YZ0QZAmfl3O5lRY/DiHeoZlx706lsOKbUhUUEpIPLOqrZPhHCA/84k5/wCHT/NVpaJDsS9wmmG247D5DTrDeEoPs4QoAbZBATn1Ao3CeX9lZN31S+pt5ah0njYf8kjQQciYjxrwGeGoTU6PNVKYW75a0rbCFIJBIIwTkYSaDiCM1uXFFgncWzWYpf8AolpiKJU4Rlb7nI6U9gMgKPUqODtUu18B8O25IxATKcG/myz5hJ+Hu/dWvbdfW3th45LP7fLPaVWoFm8vEwHQVr0NjWrsj2j9gqWzZLq8MtWucsHkUxl7/dX0myw0wgIjtIaQOSWkhIHyFdKyeZJ+dVqn0qf8FP4mTFp7z5wHDF+V7tkuP/Kr/sr3/BHiMjIsdw/5dVfRahXCkjsKA30puD+AfOSFqvrPnb/A7iU8rFcP1JFeo4J4ocOBY5afVYCR95FfQhSOwptSAOQFDb6UXJGyD5xxar6zEYnhnxA8R9IEWInO/mPBZA+CM/tFFFm8N7XAWHbg6q4OJ/EUny2gfUZyr5nHpWgOJ2qOtO1Z9x1u8rjGrA9oRaCLI6MtoShB0pSMJSnYAdgOlKu9JpVl+K/qYXSI4+oR4jsptIDqGMhWN8hO29BN8cffiLkW9pUOM4luG6W90qBxqCj1yASevrRncUlVnkpCgnMYjUens86FrNDdcuM3h1MxpUJVyUpLiQCndsEEH9Ll3NanTc6S2eDLlAqAc8/x3l5w1Dbgz5QZlpksNH8EtCvZKlAalAAkZxhOfj3onDgySSMYzzrNLDdUC7/QYsYh2G0pEiQCdLiTpKB8lZx6E0R3S8xokPVdbhJgpGQExFFKj6KVjOfTIHfPOthSVIUylXyzlv8AXwl+6+lStOtOe2d6pb7ORDhuLQkvLGwbSrGSeQJ6D1oasl2VNkvSLWm5PRkK0OPSn1OJST3B7/Cie8RPplrDiNKNDwD+sE4SOu2+M4z2GajUZskGMqgQUmJhRWYrEuW2brKIU4/jBQT7oR+SlPMfDJ3Jo/sL8kxm409JDwbC0KUrPmI5Zz6HY/I9aDWuBnpbk912fGmtSiNDroUVspCicDAAGxAwNhgbVcsmPY5zrc2Y+68hgvR0qBIQkDSoJx0142PILoFzQFVNjv8AKTDZGMQw+NcFwEqSkhWge0R0pmVMajMrcdUAlKQr03zzPQbc6quGroLqu5OtkBptxLacHcnGSf6wHrgmqFraayGfiDJ2k5yeGNBdGptZ0pcG2D2UP41KYdQ+0l1s5Sf74ptcZuQwtl1OpDgwQRQqt+Xw5cU+aFOwlq9v5jBPx2B+XrRLqyUDUkdDq27wvVTaq9bdbfaS6ysLbWApKhyINJXKsUnGxk42abVTp5U0qo5jxlfKo66fXTKxTaoo1Sr3SO9KlmKOuN+bDW3jOtnTjvlOKFYVvt8R0iTKLiZERDyVNpBLTxGNKgOxTii9nBQj4A/cKorpYkKvEOQhwMsSJID6sZ0KPI/An7z61oWNUKzU8bmHoOFOCcD2kHg8oa+kocgrbUhYUl1Y/wA82c6CD1x8+Z+FEUiwWq5zGproUJLKtba0OEYPMEjkSPWmoCXGGG4K23HEBPkpcSnUkOJ57jkDg/MetdJWtJwDg/fW8G0mVH8xMlw7FDtzemK2AMg7bDIGAfiBt6UnHo0JeiUUiOtGFHqVEkBIHU7E16l50oCdROakvqhMxfNmpQQkaASPaJP4oxuSe1TOG3kcYlZCfQ2p0RNYjJUfLQ4cHT3Hpz5//wBrPJauV+H05tTgLK2G8HGlSik5Pw05+VSHnWkzGkMwn2wCltTjnse1j8nnyxVjaIaFTnJPVGw26nr9mR86z61UopIljAA3lgpKl3AISnBKCAvbZOx5HnuB6DFPBoNBSUj3jknqT3NOLQFj2huORHMHvmuEJdazocU6DzS6c4+B/toVpe01QK+0rFT2nqR60zPiJlMltwAp7GuXJcvzAEwzjPvB1JH7RUtlxuSylxGwOQQRggjmDWpTq0auVU5kCCu8GLQV2qaYClExniVNFRzpX2+B/aPWiA71X3mL5yFBOy0+0ggclDcfsqTCkiXFbfAxqG47EbEfbWB1G38N9Q7yyp1DM7UKbVTyqaVWaY8jrplVSF0yumijWKVe0qfMUkRt22z+an9gpyTGblxXY7ydTbiSlQ7etNxf8wyfzE/uipScZHenyQ20WYLKh3KxRJT0WMzIeSNSXkPY81AHuqb79dicdDg4qVa5inosV6Q3pMhpK/a6E8x9v8Klv3q2OpLX4R4ZwdCcjOfU78utRRcI7UHQ/FlPJBJ1rKSefcHaurs7a8qp50x6QFS4TOWMumVN7cqfcYYUA6kHzkghK9Rynvjt8qH7fLVOd0QWHcAZJUsEJG+5Ow6VaapsYJWQ0pCtkr15TntkbffVtqNZdnSDFRDw0gS7a/HJmOIznBwT7RHfck1cWlIEYrH46s/ECqie+8p5ZlvFKVJH4NKdtvXlRE2hLTaW0DCUjSB8Kwb8hBpAxLRYsoyczqlSpVlSM5NNxwGpbifxXhr/AEhsf4fZTtNOnSpC/wAlWflyP7as2dXwqwMRGRFKQCCSM1SWxwRLi/CJwhz8IjPfqP79qIH8FJ+FDN/bUw41KbPtoVkEdMcq2r+kKlORpHtLxRptVeR30SIyHm8ELGefLvXqq5dhg4MNGVimlU8umF1GKcUqWKVKKOwzmLH/AN0j90VKSdO/PG/xqHB/8HGP+ob/AHRTsuQmJFW8sKUBthPU0YIz1dK8kyJIC5MztuQ7GvU9sHBjS3GQSMBSQr2Tn4EURNTBIBbcQE6hgEcjVA7GjO3aW/qzJlyC6tLQGQTySVYzgemDXU6Aqa+phh155xKtKgZCm2kHqCRuSOwzjrg16xbhxSUPyAMzDfBYkQpszanuH5MZtCnHw+lbje4UpvKeQ74Cue2dutWLLDzVtmtqaLYfJRHb0FJCzkDAwMZOk46aSeQoOgcLW+EUvXF5x9476GCUIHxPvH5mrl122sNIxGdWlAyhan3iR02Ovb5UN6JLapIMAMQVl8QPyOMXIhdUqHCH0dSRukqGrUr+lpTn0oh4O42bmRkIur483SFeYv8AGzjI7nv/AB5VWP2jh9/W5C863yHkrClJKnW1FQOSUqyoHJ5gj51L8LIP1ci6syC0JCCgJkNKB1JOdgeeMjlt07Vn39tTKs9Rc5lmk5bCgw9MlGgqSUqSMbhW24yMfbXqnlYJQjUAcE6sfwqBE8yTGuDEgAuoVpzyyMeyfs/ZUiMv6TDewfbBxseoA3rl1s6I7S9wI6uRpI1pCe+TyrtxOtKkHbIINQLpg2QyE5CkR9t98gZ/hT1vkpkR2lhWQpIKfXHOql5bBMNTG0cHIkoqJZSe6R+yqe9I1xVZ6VcIH+TpqtuKQWFj0rVY6qQ9xIIfNKnhmUQXIqzz9tHp3H2b1eqoQaWY8tLiPeSc0WJcDraXEH2VDIrnLpMNq9ZaYb5nCqZWKeUaaUKrSMbpV1ilSjT2Acw4uD/oG/3E1A4tdKLG4hD3lOOuIShWeytSv6qVfdUu1Kzboau8drP9BNDHiK+hv6rQ5u2FrUpOefugfdmtbpVDxupInv8AtvAV2xSMgWyP5LCFrcLTalYJScOFJ/JPQnPPmBy33F4FoiRwmOyltSh7IHJI9KDI97ZdlttPqWGW1p9Rp+XTNSHOI1SJALiPYB2KVbgdq9S8MneYsNLfHBUCtOsnBWTvzqtmcK38t+XbLoyuKrJKZSlIKPRJAVlOMc/41Aj8VpajrKUjJRnnjG/9z8qErzxbduIZKmS65Hgo9gNNqKdf+1jn+yhOrA4klhlC4Xczi5cRNJd5Bq3ac/ArUPu01Hi3mBwzdyxAkyX1LzrDikLSEJBUpZIAOwB5D4Z6gmlzYNIUUgH2UD7eXOr56zfVTEKLNBTcrmnzZyj70aN0bA6KVjKvhp5ZyGtR1roO+YVSVOZrNyEa6Q0OR5BS4tIASheNY54PwzkE/wAahBt8wFMsvLbcwCfLGNacbY69/wBnSgCz8VrstmsqylTrjwSw7qdx5aUnTkEg7bjblse9X9pfncR3d1q1SXI8OIgh1QCcBZWdIQQT0zyPauZu7GrSbV2xz/e80aNZWGJMv1ynWu2ou0SI3MTETolMLUoKSg/jpPbcA5B2IPemeB+JoVxIhMrcaKMKb83dQ6FKsfHmP7KIm+GgYn0Vyc8phSShxGE+2k80k4zj0zUCF4e2eBOEuIHG3ADhIcOnPfB61XVVaiUdd+xkm+9kHaFSRhrn1PwqsnqGk1YIBQlSFHdJqsuCtKTy3qDnFPEZeYMv5beJI686urHI8yIW/wAhW3wP/fNU85WFhRG56VJsiyiXj8VxBHzG/wDA1jV11IZc5EvFGm1GulmmutZgg4t+9KvKVPFG7VtbIQJ/9Mz+4mg7xKaU/KigAHy2s7/nE/y0XWlWbdC/4VnH6tNBfie/9GuNvUUjS9HWgkjOSlYOflr++uh6AQvVBn838yrcj/FA5xnybi4yohPs559SkKr1akNgeYoDHVRxVfNkLVLDqveUBg8uW1NFa3MMyDrbPuLVzSa9H1ldpl4zCBDaZEGRhwZCcApPSmrOwyttSHDpGvdXYVSMB+3vebGUSOqCdjVmmQ2St+KnSlwYU3n3Djt2pK+o5YbiIrjiF9lmWy0PqkJjpWkJCUKeVgL3B354yNs77HtUa7XCM/dlXF554mYkLbK0kBI93ScbAjBB9RvQlJk60JQrOAOXSubfIDyVQ31b52J79/s2+Q9aRYB4gpxJ3EkMtshtOyQtegg5GCdQx/SH2VpvhaWW+Gw4kjXIcU8vHfJTj5aazaKXJzH1YtJcfaGpjqVAA5A+AP2fCrnw8vn1VdBbZR0R5SyEFQ9xasbfA4+3Pesjq1F2pBk7cy1asA2DNkQ+nArovJ71TvOKQogE/I8qb+lkJ5nPxzXMNWA5l7w5cuvJAJJ6c6pp6w4rQnBOcYzTTipDwOhe3xpttgxz5jhLixyAO2aC9XXwJJUA7yHem9BBIxtskVBtLxFyhoJPtOEY/QVVwUF50uSSAjkM1DeittOCXHI1srCwOmAd/uzQHp5BxDhtsGXajzNNKODSbeS6jKdiOY7Vys1iFCpwZCe6hSpvVSpYijVmXi2QQP8A4jPP/dpoU8XY5VZIMxPNiVpUfRaf7UCii1jTAiJ/JjtJ/qCq/juEq4cI3FltJU4hsPJA5+wQo4/RCq0rKr4V+r/m/eCqDKYmLKc1tnJyehrgSAPfzvzOOdMtuahgn506pbYwCjURy016bq1jUDMrGJ0ZCdOEPKAHpnFNplKbUSl1RJ55HOm161dAB0wK4DfcigO1TOwkgBLFExtSfwucHng5psPMoc1tlxRxgAbbetMNENj2RTheOKLklfMYwG8lNTVtlKgNDiFBbbiPZUhQOcjG33VJduLE9xTklIaeUcko2Cj1PpvvVOpeeVcFWNjUDUI94+mada/EdqJHbj3aOuWG04EllQC8fnJOxPqCPhRAzxhw1JSFLmuxiekhlQz806hWHjdX3mpEh9RLJB2xms2p062q5YjH6Q613XbM3iLNt8tSRBukN1ROAlMhOo/LOakSjMS3hpKFn9lYA7IWG0kOEKBBCuoPetKVKMyHDuXl6BOa87SDsF5IWM/7QJ+BFY9/YLbYKHIMuW9U1TvLuUl5B1T5Pl9dJO5+AG5plV0AR5TKClPVSz7Svl0qEy0laSW/e6nlXDkdSxkEg9xWYOZc0iXMK45UlQPtDn6iroOpcTlIx6UB+Yph0IVsRgAj0ons8rzU/EZwaBcUA657wdQY3lnk0q51UqzcQc5gKzDjD/Ut/uCpyCkjCk6knYp7jtVbCUExo6SQD5TfX80CpiVbE53HLpU6gIcn+8yPImA8SWxdlvs23qB0suHyz+U3zSf6JFQ23R1rS/F6zebDi3lpBK2SGHyB+ISSk/I5H6QrLASK77p16alFX+P6zOqrhsSUtYIznHxpvXkYR9ppvJPOuhgVqazUOYPAnYITzrxRUdzy6UgodedJx1Kk6QKd8Y3MQnOcdaWa5yOleZFVi0eGvA/B44ktF5kqyHW2w1E3wPO97f5AJ/Tz0oRkNuslTL7a23WSUKQsYKTncH51uvhhC+hcGQirIVJK5J35AnA/qpB+dSL9ZeH71JK7pDS7IbwlbyAtKhy9lS0dsjnnHpWAnVmW6qIQWXPbtiWTSBUGfPxVlIHbetE4WukS42di0hakusIGhJ95KuqgOoyTsN8H0q54m8NYMzy37A43AeSAFNL1FpYG2epB+0H7z5aPDGFDeZkXKc7IfadS4EsgIbwDnSc5PMc8j+NK56lZ3FAMzEH0xvJUlqU22EZiOrYeLMhOF42xyV6juKsCWtGc5B5gURz7bFnIw62EqznWgAEHvVW5Z3EHS0tBA5FRxWItxTf2l/XmUj6WZainYLxjVn+/ap1hQ428UFQIAycjpj/vUpuypQ55jrxKuzYxU1tptgHQNzzJ60nuE0lQZFmyMR3PpSprXSrPxITPWPEeOhCPNtS1rQlKQRLCcADGB7Pp99SB4mwSMLsrhz3mA/tTQOze7k0ywy3KUltggtp0JOkjl03+ddC/XLJ/ynGQQcMt75SEn8XsB9neu6+yrRtyvzMzvGf1hpN8RLbPgSITtldKJDKmlYlJJAPLGU9CAfkKzhaSlRScZHPfNWcu+XCYy61IdQtDwSFjyGwVaSSNwkHmTVXVina0bYaaYxn3kC5bmdCvSrFc5ryj69IwJGekk15Sr2hnfmPPK9B370s15TZimrWPxMt1us0GIq2SyY0dtoqStGCUpAJ39d6u7bx1azZ16dAOVEB15sEaiThRJBT1BwlWfxdXIY1bJKoUtiWhCFrYdS6lDgyhRSQcKHUHkfSiBfFrqpDT31XbPwaVJKPI9lWVIJ5nn+DA+Z77SodNo081KanLc7x2qE7GG7XidZ2mUsmLOUEAJ1gIwoDbPvf2V1/jOsqtzFuP6tB//VA6uK0L05sdrCklJCgyM+yrPbkcYpo8SsfSGHTYbWPJTpKUtDC90HJyD+QR+karv0GzZiSp395IV3G0PR4lWM/6G4D/AOpH81cq8SLEdvLn/qU/zUBM8SsMx2mjYbW4Wwkalt5KykgnORvnH3mmXOII623W/qS3ALQUJUG90bK3Bxz9r+qO1CPQLIfhPxkvrDw9PiNYf/bn/qU/zU0vxDsas6Uzf1Kf5qCkcRx0J0fUNsXtjK2wSNlDt6j7BUKXeG5UJbBt0RtauTrbYSpO6TgYH5pH6RoZ6LZjsfjF9YeH3+MGy/kTf1Sf5qVZZmlUfsaz9D8YvrDz/9k="/>
          <p:cNvSpPr>
            <a:spLocks noChangeAspect="1" noChangeArrowheads="1"/>
          </p:cNvSpPr>
          <p:nvPr/>
        </p:nvSpPr>
        <p:spPr bwMode="auto">
          <a:xfrm>
            <a:off x="76200" y="-655638"/>
            <a:ext cx="104775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t2.gstatic.com/images?q=tbn:ANd9GcSF1i3Oto1O7NEO1BkSwSEPSnBLnh2qekUM_nDxW5hl5XMKpjS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7290" y="1224136"/>
            <a:ext cx="4097859" cy="5373216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ANd9GcRL6upwXbKLldCX5375fW3ExM0BI2rNJKiTohJ9rN0w3yHHyIJ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861" y="404664"/>
            <a:ext cx="4285635" cy="2952328"/>
          </a:xfrm>
          <a:prstGeom prst="rect">
            <a:avLst/>
          </a:prstGeom>
          <a:noFill/>
        </p:spPr>
      </p:pic>
      <p:pic>
        <p:nvPicPr>
          <p:cNvPr id="1038" name="Picture 14" descr="http://t2.gstatic.com/images?q=tbn:ANd9GcSWRRE_d9MLa4Y1sVlNX59JSV2w5a8MWHllC5XDc3PmZkUqiVZoZ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573016"/>
            <a:ext cx="3600400" cy="2857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1">
              <a:buNone/>
            </a:pPr>
            <a:r>
              <a:rPr lang="en-GB" sz="3600" b="1" dirty="0" smtClean="0"/>
              <a:t>Can you...</a:t>
            </a:r>
          </a:p>
          <a:p>
            <a:pPr lvl="1">
              <a:buNone/>
            </a:pPr>
            <a:endParaRPr lang="en-GB" b="1" dirty="0" smtClean="0"/>
          </a:p>
          <a:p>
            <a:pPr lvl="1">
              <a:buFont typeface="Arial" pitchFamily="34" charset="0"/>
              <a:buChar char="•"/>
            </a:pPr>
            <a:r>
              <a:rPr lang="en-GB" b="1" dirty="0" smtClean="0"/>
              <a:t> </a:t>
            </a:r>
            <a:r>
              <a:rPr lang="en-GB" sz="3000" dirty="0" smtClean="0"/>
              <a:t>Give a clear example of how women are still discriminated against in the workplace</a:t>
            </a:r>
          </a:p>
          <a:p>
            <a:pPr lvl="1">
              <a:buFont typeface="Arial" pitchFamily="34" charset="0"/>
              <a:buChar char="•"/>
            </a:pPr>
            <a:endParaRPr lang="en-GB" sz="3000" dirty="0" smtClean="0"/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 Define the concept of patriarchy and give examples of how it is still relevant today</a:t>
            </a:r>
          </a:p>
          <a:p>
            <a:pPr lvl="1">
              <a:buFont typeface="Arial" pitchFamily="34" charset="0"/>
              <a:buChar char="•"/>
            </a:pPr>
            <a:endParaRPr lang="en-GB" sz="3000" dirty="0" smtClean="0"/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 Describe </a:t>
            </a:r>
            <a:r>
              <a:rPr lang="en-GB" sz="3000" dirty="0" err="1" smtClean="0"/>
              <a:t>Walby’s</a:t>
            </a:r>
            <a:r>
              <a:rPr lang="en-GB" sz="3000" dirty="0" smtClean="0"/>
              <a:t> explanation of gender inequalities in the labour market</a:t>
            </a:r>
            <a:endParaRPr lang="en-GB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0QiBFzC7ubp_q1khPToqtSjR655AZxwioJeT2dP4e91Y-fm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2016224" cy="2691763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ANd9GcTv9DUp8CKHou6UPImPnr5keMRN05WtE7uX6DdTakqme8aEYFaM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1872208" cy="1872208"/>
          </a:xfrm>
          <a:prstGeom prst="rect">
            <a:avLst/>
          </a:prstGeom>
          <a:noFill/>
        </p:spPr>
      </p:pic>
      <p:pic>
        <p:nvPicPr>
          <p:cNvPr id="6" name="Picture 6" descr="http://t3.gstatic.com/images?q=tbn:ANd9GcRZ4rI0dMiImqIJw1rZ_mioCGuNNXm74ELAgIW0wktN1_RmUL0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780928"/>
            <a:ext cx="1728192" cy="2237000"/>
          </a:xfrm>
          <a:prstGeom prst="rect">
            <a:avLst/>
          </a:prstGeom>
          <a:noFill/>
        </p:spPr>
      </p:pic>
      <p:pic>
        <p:nvPicPr>
          <p:cNvPr id="7" name="Picture 8" descr="http://t3.gstatic.com/images?q=tbn:ANd9GcR4mSjd7uNmOSO6e8S5HPjdyDke2Kc3VgGWVVj-FXaF0uEyxsr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60648"/>
            <a:ext cx="1944216" cy="2235267"/>
          </a:xfrm>
          <a:prstGeom prst="rect">
            <a:avLst/>
          </a:prstGeom>
          <a:noFill/>
        </p:spPr>
      </p:pic>
      <p:pic>
        <p:nvPicPr>
          <p:cNvPr id="8" name="Picture 10" descr="http://t0.gstatic.com/images?q=tbn:ANd9GcQ5STsQ1Jt5giNGPQeZQI3MpNVz43D2xVi0Upnx9KqVq5ghD2M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3645024"/>
            <a:ext cx="1944216" cy="2441318"/>
          </a:xfrm>
          <a:prstGeom prst="rect">
            <a:avLst/>
          </a:prstGeom>
          <a:noFill/>
        </p:spPr>
      </p:pic>
      <p:pic>
        <p:nvPicPr>
          <p:cNvPr id="9" name="Picture 12" descr="http://t3.gstatic.com/images?q=tbn:ANd9GcS5NVDpw8VjopIEKwqy7amG35GQDOKLcGgM0ItL8awmN6J0Kgm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2780928"/>
            <a:ext cx="1728192" cy="2337090"/>
          </a:xfrm>
          <a:prstGeom prst="rect">
            <a:avLst/>
          </a:prstGeom>
          <a:noFill/>
        </p:spPr>
      </p:pic>
      <p:pic>
        <p:nvPicPr>
          <p:cNvPr id="14338" name="Picture 2" descr="http://t3.gstatic.com/images?q=tbn:ANd9GcTLRSCxcP7s0PdpXRWojmcMaxJ6x92cQj33QWMs2NatthnhbZu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99792" y="2996952"/>
            <a:ext cx="1656184" cy="3260613"/>
          </a:xfrm>
          <a:prstGeom prst="rect">
            <a:avLst/>
          </a:prstGeom>
          <a:noFill/>
        </p:spPr>
      </p:pic>
      <p:pic>
        <p:nvPicPr>
          <p:cNvPr id="14340" name="Picture 4" descr="http://t1.gstatic.com/images?q=tbn:ANd9GcRGkT69g5axeP2CdC6JglkPDdFQtZyJC_phf5oD9-uiIiHLHb8Wu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620688"/>
            <a:ext cx="1726098" cy="1927101"/>
          </a:xfrm>
          <a:prstGeom prst="rect">
            <a:avLst/>
          </a:prstGeom>
          <a:noFill/>
        </p:spPr>
      </p:pic>
      <p:pic>
        <p:nvPicPr>
          <p:cNvPr id="14342" name="Picture 6" descr="http://t2.gstatic.com/images?q=tbn:ANd9GcTLQ8efNQnVk8Wdh9WAstfzHy_DkWavq3VBxw9Ufc6OoqZY1Yf8K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5445224"/>
            <a:ext cx="1800200" cy="1219917"/>
          </a:xfrm>
          <a:prstGeom prst="rect">
            <a:avLst/>
          </a:prstGeom>
          <a:noFill/>
        </p:spPr>
      </p:pic>
      <p:pic>
        <p:nvPicPr>
          <p:cNvPr id="14344" name="Picture 8" descr="http://t1.gstatic.com/images?q=tbn:ANd9GcRwDVafynw2BZK4-O1VMwnOGl4r3ZXMEg1x77A8JthtXDpRdqmkzQ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5373217"/>
            <a:ext cx="1776445" cy="1330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408712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en-GB" sz="2200" b="1" dirty="0" err="1" smtClean="0"/>
              <a:t>Lakshmi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Mittal</a:t>
            </a:r>
            <a:r>
              <a:rPr lang="en-GB" sz="2200" b="1" dirty="0" smtClean="0"/>
              <a:t> and family</a:t>
            </a:r>
            <a:r>
              <a:rPr lang="en-GB" sz="2200" dirty="0" smtClean="0"/>
              <a:t> (£22,450 million) steel</a:t>
            </a:r>
          </a:p>
          <a:p>
            <a:pPr marL="514350" indent="-514350" algn="ctr">
              <a:buAutoNum type="arabicPeriod"/>
            </a:pPr>
            <a:endParaRPr lang="en-GB" sz="1100" dirty="0" smtClean="0"/>
          </a:p>
          <a:p>
            <a:pPr algn="ctr">
              <a:buNone/>
            </a:pPr>
            <a:r>
              <a:rPr lang="en-GB" sz="2200" b="1" dirty="0" smtClean="0"/>
              <a:t>2. Roman </a:t>
            </a:r>
            <a:r>
              <a:rPr lang="en-GB" sz="2200" b="1" dirty="0" err="1" smtClean="0"/>
              <a:t>Abramovich</a:t>
            </a:r>
            <a:r>
              <a:rPr lang="en-GB" sz="2200" b="1" dirty="0" smtClean="0"/>
              <a:t> </a:t>
            </a:r>
            <a:r>
              <a:rPr lang="en-GB" sz="2200" dirty="0" smtClean="0"/>
              <a:t>(£7,400 million) oil and industry</a:t>
            </a:r>
          </a:p>
          <a:p>
            <a:pPr algn="ctr">
              <a:buNone/>
            </a:pPr>
            <a:endParaRPr lang="en-GB" sz="1100" dirty="0" smtClean="0"/>
          </a:p>
          <a:p>
            <a:pPr algn="ctr">
              <a:buNone/>
            </a:pPr>
            <a:r>
              <a:rPr lang="en-GB" sz="2200" b="1" dirty="0" smtClean="0"/>
              <a:t>3.</a:t>
            </a:r>
            <a:r>
              <a:rPr lang="en-GB" sz="2200" dirty="0" smtClean="0"/>
              <a:t> </a:t>
            </a:r>
            <a:r>
              <a:rPr lang="en-GB" sz="2200" b="1" dirty="0" smtClean="0"/>
              <a:t>Duke of Westminster </a:t>
            </a:r>
            <a:r>
              <a:rPr lang="en-GB" sz="2200" dirty="0" smtClean="0"/>
              <a:t>(£6,750 million) property</a:t>
            </a:r>
          </a:p>
          <a:p>
            <a:pPr algn="ctr">
              <a:buNone/>
            </a:pPr>
            <a:endParaRPr lang="en-GB" sz="1100" dirty="0" smtClean="0"/>
          </a:p>
          <a:p>
            <a:pPr algn="ctr">
              <a:buNone/>
            </a:pPr>
            <a:r>
              <a:rPr lang="en-GB" sz="2200" b="1" dirty="0" smtClean="0"/>
              <a:t>4.</a:t>
            </a:r>
            <a:r>
              <a:rPr lang="en-GB" sz="2200" dirty="0" smtClean="0"/>
              <a:t> </a:t>
            </a:r>
            <a:r>
              <a:rPr lang="en-GB" sz="2200" b="1" dirty="0" smtClean="0"/>
              <a:t>Ernesto and </a:t>
            </a:r>
            <a:r>
              <a:rPr lang="en-GB" sz="2200" b="1" dirty="0" err="1" smtClean="0">
                <a:solidFill>
                  <a:srgbClr val="FF0000"/>
                </a:solidFill>
              </a:rPr>
              <a:t>Kirsty</a:t>
            </a:r>
            <a:r>
              <a:rPr lang="en-GB" sz="2200" b="1" dirty="0" smtClean="0">
                <a:solidFill>
                  <a:srgbClr val="FF0000"/>
                </a:solidFill>
              </a:rPr>
              <a:t> </a:t>
            </a:r>
            <a:r>
              <a:rPr lang="en-GB" sz="2200" b="1" dirty="0" err="1" smtClean="0">
                <a:solidFill>
                  <a:srgbClr val="FF0000"/>
                </a:solidFill>
              </a:rPr>
              <a:t>Bertarelli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dirty="0" smtClean="0"/>
              <a:t>(£5,950 million) pharmaceuticals </a:t>
            </a:r>
          </a:p>
          <a:p>
            <a:pPr algn="ctr">
              <a:buNone/>
            </a:pPr>
            <a:endParaRPr lang="en-GB" sz="1100" dirty="0" smtClean="0"/>
          </a:p>
          <a:p>
            <a:pPr algn="ctr">
              <a:buNone/>
            </a:pPr>
            <a:r>
              <a:rPr lang="en-GB" sz="2200" b="1" dirty="0" smtClean="0"/>
              <a:t>5.</a:t>
            </a:r>
            <a:r>
              <a:rPr lang="en-GB" sz="2200" dirty="0" smtClean="0"/>
              <a:t> </a:t>
            </a:r>
            <a:r>
              <a:rPr lang="en-GB" sz="2200" b="1" dirty="0" smtClean="0"/>
              <a:t>David and Simon Reuben </a:t>
            </a:r>
            <a:r>
              <a:rPr lang="en-GB" sz="2200" dirty="0" smtClean="0"/>
              <a:t>(£5,532 million) property and internet</a:t>
            </a:r>
          </a:p>
          <a:p>
            <a:pPr algn="ctr">
              <a:buNone/>
            </a:pPr>
            <a:endParaRPr lang="en-GB" sz="1100" dirty="0" smtClean="0"/>
          </a:p>
          <a:p>
            <a:pPr algn="ctr">
              <a:buNone/>
            </a:pPr>
            <a:r>
              <a:rPr lang="en-GB" sz="2200" b="1" dirty="0" smtClean="0"/>
              <a:t>6.</a:t>
            </a:r>
            <a:r>
              <a:rPr lang="en-GB" sz="2200" dirty="0" smtClean="0"/>
              <a:t> </a:t>
            </a:r>
            <a:r>
              <a:rPr lang="en-GB" sz="2200" b="1" dirty="0" err="1" smtClean="0"/>
              <a:t>Alisher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Usmanov</a:t>
            </a:r>
            <a:r>
              <a:rPr lang="en-GB" sz="2200" b="1" dirty="0" smtClean="0"/>
              <a:t> </a:t>
            </a:r>
            <a:r>
              <a:rPr lang="en-GB" sz="2200" dirty="0" smtClean="0"/>
              <a:t>(£4,700 million) steel and mines</a:t>
            </a:r>
          </a:p>
          <a:p>
            <a:pPr algn="ctr">
              <a:buNone/>
            </a:pPr>
            <a:endParaRPr lang="en-GB" sz="1100" b="1" dirty="0" smtClean="0"/>
          </a:p>
          <a:p>
            <a:pPr algn="ctr">
              <a:buNone/>
            </a:pPr>
            <a:r>
              <a:rPr lang="en-GB" sz="2200" b="1" dirty="0" smtClean="0"/>
              <a:t>7. Galen and George Weston and family </a:t>
            </a:r>
            <a:r>
              <a:rPr lang="en-GB" sz="2200" dirty="0" smtClean="0"/>
              <a:t>(£4,500 million) retailing</a:t>
            </a:r>
          </a:p>
          <a:p>
            <a:pPr algn="ctr">
              <a:buNone/>
            </a:pPr>
            <a:endParaRPr lang="en-GB" sz="1100" dirty="0" smtClean="0"/>
          </a:p>
          <a:p>
            <a:pPr algn="ctr">
              <a:buNone/>
            </a:pPr>
            <a:r>
              <a:rPr lang="en-GB" sz="2200" b="1" dirty="0" smtClean="0"/>
              <a:t>8.</a:t>
            </a:r>
            <a:r>
              <a:rPr lang="en-GB" sz="2200" dirty="0" smtClean="0"/>
              <a:t> </a:t>
            </a:r>
            <a:r>
              <a:rPr lang="en-GB" sz="2200" b="1" dirty="0" smtClean="0"/>
              <a:t>Michel and </a:t>
            </a:r>
            <a:r>
              <a:rPr lang="en-GB" sz="2200" b="1" dirty="0" smtClean="0">
                <a:solidFill>
                  <a:srgbClr val="FF0000"/>
                </a:solidFill>
              </a:rPr>
              <a:t>Charlene de </a:t>
            </a:r>
            <a:r>
              <a:rPr lang="en-GB" sz="2200" b="1" dirty="0" err="1" smtClean="0">
                <a:solidFill>
                  <a:srgbClr val="FF0000"/>
                </a:solidFill>
              </a:rPr>
              <a:t>Carvalho</a:t>
            </a:r>
            <a:r>
              <a:rPr lang="en-GB" sz="2200" b="1" dirty="0" smtClean="0">
                <a:solidFill>
                  <a:srgbClr val="FF0000"/>
                </a:solidFill>
              </a:rPr>
              <a:t> </a:t>
            </a:r>
            <a:r>
              <a:rPr lang="en-GB" sz="2200" dirty="0" smtClean="0"/>
              <a:t>(£4,400 million) inheritance &amp; banking </a:t>
            </a:r>
          </a:p>
          <a:p>
            <a:pPr algn="ctr">
              <a:buNone/>
            </a:pPr>
            <a:endParaRPr lang="en-GB" sz="1100" dirty="0" smtClean="0"/>
          </a:p>
          <a:p>
            <a:pPr algn="ctr">
              <a:buNone/>
            </a:pPr>
            <a:r>
              <a:rPr lang="en-GB" sz="2200" b="1" dirty="0" smtClean="0"/>
              <a:t>9.</a:t>
            </a:r>
            <a:r>
              <a:rPr lang="en-GB" sz="2200" dirty="0" smtClean="0"/>
              <a:t> </a:t>
            </a:r>
            <a:r>
              <a:rPr lang="en-GB" sz="2200" b="1" dirty="0" smtClean="0"/>
              <a:t>Sir Philip and </a:t>
            </a:r>
            <a:r>
              <a:rPr lang="en-GB" sz="2200" b="1" dirty="0" smtClean="0">
                <a:solidFill>
                  <a:srgbClr val="FF0000"/>
                </a:solidFill>
              </a:rPr>
              <a:t>Lady Green </a:t>
            </a:r>
            <a:r>
              <a:rPr lang="en-GB" sz="2200" dirty="0" smtClean="0"/>
              <a:t>(£4,105 million) retailing</a:t>
            </a:r>
          </a:p>
          <a:p>
            <a:pPr algn="ctr">
              <a:buNone/>
            </a:pPr>
            <a:endParaRPr lang="en-GB" sz="1100" dirty="0" smtClean="0"/>
          </a:p>
          <a:p>
            <a:pPr algn="ctr">
              <a:buNone/>
            </a:pPr>
            <a:r>
              <a:rPr lang="en-GB" sz="2200" b="1" dirty="0" smtClean="0"/>
              <a:t>10.</a:t>
            </a:r>
            <a:r>
              <a:rPr lang="en-GB" sz="2200" dirty="0" smtClean="0"/>
              <a:t> </a:t>
            </a:r>
            <a:r>
              <a:rPr lang="en-GB" sz="2200" b="1" dirty="0" smtClean="0"/>
              <a:t>Anil </a:t>
            </a:r>
            <a:r>
              <a:rPr lang="en-GB" sz="2200" b="1" dirty="0" err="1" smtClean="0"/>
              <a:t>Agarwal</a:t>
            </a:r>
            <a:r>
              <a:rPr lang="en-GB" sz="2200" b="1" dirty="0" smtClean="0"/>
              <a:t> </a:t>
            </a:r>
            <a:r>
              <a:rPr lang="en-GB" sz="2200" dirty="0" smtClean="0"/>
              <a:t>(£4,100 million) mining</a:t>
            </a:r>
          </a:p>
          <a:p>
            <a:pPr algn="ctr"/>
            <a:endParaRPr lang="en-GB" sz="2200" dirty="0" smtClean="0"/>
          </a:p>
          <a:p>
            <a:pPr algn="ctr">
              <a:buNone/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Today....</a:t>
            </a:r>
          </a:p>
          <a:p>
            <a:endParaRPr lang="en-GB" sz="1200" b="1" dirty="0" smtClean="0"/>
          </a:p>
          <a:p>
            <a:r>
              <a:rPr lang="en-GB" sz="2800" dirty="0" smtClean="0"/>
              <a:t>Look in more depth at feminism and explanations of women’s inequality in the labour market</a:t>
            </a:r>
          </a:p>
          <a:p>
            <a:endParaRPr lang="en-GB" sz="1200" dirty="0" smtClean="0"/>
          </a:p>
          <a:p>
            <a:r>
              <a:rPr lang="en-GB" sz="3200" b="1" dirty="0" smtClean="0"/>
              <a:t>By the end of the session you should be able to...</a:t>
            </a:r>
          </a:p>
          <a:p>
            <a:endParaRPr lang="en-GB" sz="1200" b="1" dirty="0" smtClean="0"/>
          </a:p>
          <a:p>
            <a:pPr lvl="1">
              <a:buFont typeface="Arial" pitchFamily="34" charset="0"/>
              <a:buChar char="•"/>
            </a:pPr>
            <a:r>
              <a:rPr lang="en-GB" sz="2800" b="1" dirty="0" smtClean="0"/>
              <a:t>  </a:t>
            </a:r>
            <a:r>
              <a:rPr lang="en-GB" sz="2800" dirty="0" smtClean="0"/>
              <a:t>Give a clear example of how women are still discriminated against in the workplace</a:t>
            </a:r>
          </a:p>
          <a:p>
            <a:pPr lvl="1">
              <a:buFont typeface="Arial" pitchFamily="34" charset="0"/>
              <a:buChar char="•"/>
            </a:pPr>
            <a:endParaRPr lang="en-GB" sz="1200" dirty="0" smtClean="0"/>
          </a:p>
          <a:p>
            <a:pPr lvl="1">
              <a:buFont typeface="Arial" pitchFamily="34" charset="0"/>
              <a:buChar char="•"/>
            </a:pPr>
            <a:r>
              <a:rPr lang="en-GB" sz="2800" dirty="0" smtClean="0"/>
              <a:t> Define the concept of patriarchy and give examples of how it is still relevant today</a:t>
            </a:r>
          </a:p>
          <a:p>
            <a:pPr lvl="1">
              <a:buFont typeface="Arial" pitchFamily="34" charset="0"/>
              <a:buChar char="•"/>
            </a:pPr>
            <a:endParaRPr lang="en-GB" sz="1200" dirty="0" smtClean="0"/>
          </a:p>
          <a:p>
            <a:pPr lvl="1">
              <a:buFont typeface="Arial" pitchFamily="34" charset="0"/>
              <a:buChar char="•"/>
            </a:pPr>
            <a:r>
              <a:rPr lang="en-GB" sz="2800" dirty="0" smtClean="0"/>
              <a:t> Describe </a:t>
            </a:r>
            <a:r>
              <a:rPr lang="en-GB" sz="2800" dirty="0" err="1" smtClean="0"/>
              <a:t>Walby’s</a:t>
            </a:r>
            <a:r>
              <a:rPr lang="en-GB" sz="2800" dirty="0" smtClean="0"/>
              <a:t> explanation of gender inequalities in the labour market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b="1" dirty="0" smtClean="0"/>
              <a:t>Liberal Feminism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Gender socialisation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Which gender is dominant? 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Women subordinated in the workplace because of the dominance of their mother/housewife role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Sylvia Walby</a:t>
            </a:r>
            <a:br>
              <a:rPr lang="en-GB" sz="6600" b="1" dirty="0" smtClean="0"/>
            </a:br>
            <a:r>
              <a:rPr lang="en-GB" sz="6600" b="1" dirty="0" smtClean="0"/>
              <a:t>1990</a:t>
            </a:r>
            <a:br>
              <a:rPr lang="en-GB" sz="6600" b="1" dirty="0" smtClean="0"/>
            </a:br>
            <a:r>
              <a:rPr lang="en-GB" sz="6600" b="1" dirty="0" smtClean="0"/>
              <a:t/>
            </a:r>
            <a:br>
              <a:rPr lang="en-GB" sz="6600" b="1" dirty="0" smtClean="0"/>
            </a:br>
            <a:r>
              <a:rPr lang="en-GB" sz="6600" b="1" i="1" dirty="0" smtClean="0"/>
              <a:t>Theorising Patriarchy</a:t>
            </a:r>
            <a:endParaRPr lang="en-GB" sz="66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Concept of </a:t>
            </a:r>
            <a:r>
              <a:rPr lang="en-GB" b="1" dirty="0" smtClean="0"/>
              <a:t>patriarchy</a:t>
            </a:r>
            <a:r>
              <a:rPr lang="en-GB" dirty="0" smtClean="0"/>
              <a:t> central when analysing gender inequalities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Walby believes patriarchy has become slightly less strong today than in the past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Changed from </a:t>
            </a:r>
            <a:r>
              <a:rPr lang="en-GB" b="1" dirty="0" smtClean="0"/>
              <a:t>private</a:t>
            </a:r>
            <a:r>
              <a:rPr lang="en-GB" dirty="0" smtClean="0"/>
              <a:t> patriarchy to</a:t>
            </a:r>
            <a:r>
              <a:rPr lang="en-GB" b="1" dirty="0" smtClean="0"/>
              <a:t> public </a:t>
            </a:r>
            <a:r>
              <a:rPr lang="en-GB" dirty="0" smtClean="0"/>
              <a:t>patriarchy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Patriarchy and Paid Employment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Changes in women’s position in the workforce over the years</a:t>
            </a:r>
          </a:p>
          <a:p>
            <a:endParaRPr lang="en-GB" dirty="0" smtClean="0"/>
          </a:p>
          <a:p>
            <a:r>
              <a:rPr lang="en-GB" dirty="0" smtClean="0"/>
              <a:t>Women still in under-paid, usually part-time jobs</a:t>
            </a:r>
          </a:p>
          <a:p>
            <a:endParaRPr lang="en-GB" dirty="0" smtClean="0"/>
          </a:p>
          <a:p>
            <a:r>
              <a:rPr lang="en-GB" dirty="0" smtClean="0"/>
              <a:t>Government supporting greater equality between me and women?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4400" dirty="0" smtClean="0"/>
          </a:p>
          <a:p>
            <a:pPr algn="ctr">
              <a:buNone/>
            </a:pPr>
            <a:r>
              <a:rPr lang="en-GB" sz="4400" dirty="0" smtClean="0"/>
              <a:t>Do women choose not to work because of </a:t>
            </a:r>
            <a:r>
              <a:rPr lang="en-GB" sz="4400" b="1" dirty="0" smtClean="0"/>
              <a:t>cultural values </a:t>
            </a:r>
            <a:r>
              <a:rPr lang="en-GB" sz="4400" dirty="0" smtClean="0"/>
              <a:t>(placing mothers and wives in the home) or simply because of the </a:t>
            </a:r>
            <a:r>
              <a:rPr lang="en-GB" sz="4400" b="1" dirty="0" smtClean="0"/>
              <a:t>restricted opportunities </a:t>
            </a:r>
            <a:r>
              <a:rPr lang="en-GB" sz="4400" dirty="0" smtClean="0"/>
              <a:t>open to them?</a:t>
            </a:r>
            <a:endParaRPr lang="en-GB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351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Liberal Feminism</vt:lpstr>
      <vt:lpstr>Sylvia Walby 1990  Theorising Patriarchy</vt:lpstr>
      <vt:lpstr>Slide 7</vt:lpstr>
      <vt:lpstr>Patriarchy and Paid Employment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43</cp:revision>
  <dcterms:created xsi:type="dcterms:W3CDTF">2011-02-07T11:31:54Z</dcterms:created>
  <dcterms:modified xsi:type="dcterms:W3CDTF">2011-02-14T11:44:42Z</dcterms:modified>
</cp:coreProperties>
</file>