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8948-F16C-449E-B821-106E9EC5E9F7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26C8-B15F-48DE-99E4-906BA8F2AA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8948-F16C-449E-B821-106E9EC5E9F7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26C8-B15F-48DE-99E4-906BA8F2AA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8948-F16C-449E-B821-106E9EC5E9F7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26C8-B15F-48DE-99E4-906BA8F2AA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8948-F16C-449E-B821-106E9EC5E9F7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26C8-B15F-48DE-99E4-906BA8F2AA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8948-F16C-449E-B821-106E9EC5E9F7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26C8-B15F-48DE-99E4-906BA8F2AA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8948-F16C-449E-B821-106E9EC5E9F7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26C8-B15F-48DE-99E4-906BA8F2AA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8948-F16C-449E-B821-106E9EC5E9F7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26C8-B15F-48DE-99E4-906BA8F2AA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8948-F16C-449E-B821-106E9EC5E9F7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26C8-B15F-48DE-99E4-906BA8F2AA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8948-F16C-449E-B821-106E9EC5E9F7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26C8-B15F-48DE-99E4-906BA8F2AA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8948-F16C-449E-B821-106E9EC5E9F7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26C8-B15F-48DE-99E4-906BA8F2AA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8948-F16C-449E-B821-106E9EC5E9F7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26C8-B15F-48DE-99E4-906BA8F2AA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38948-F16C-449E-B821-106E9EC5E9F7}" type="datetimeFigureOut">
              <a:rPr lang="en-GB" smtClean="0"/>
              <a:pPr/>
              <a:t>14/02/2011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826C8-B15F-48DE-99E4-906BA8F2AA3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/>
              <a:t>Gender Inequalities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</a:rPr>
              <a:t>Lesson 4</a:t>
            </a:r>
            <a:endParaRPr lang="en-GB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What gender inequalities in health are you aware of?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Female </a:t>
            </a:r>
            <a:r>
              <a:rPr lang="en-GB" b="1" i="1" dirty="0" smtClean="0"/>
              <a:t>AND</a:t>
            </a:r>
            <a:r>
              <a:rPr lang="en-GB" dirty="0" smtClean="0"/>
              <a:t> male inequalities!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en-GB" sz="6000" dirty="0" smtClean="0"/>
              <a:t>Morbidity</a:t>
            </a:r>
            <a:br>
              <a:rPr lang="en-GB" sz="6000" dirty="0" smtClean="0"/>
            </a:b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6000" dirty="0" smtClean="0"/>
              <a:t>-------------------------------</a:t>
            </a:r>
            <a:br>
              <a:rPr lang="en-GB" sz="6000" dirty="0" smtClean="0"/>
            </a:b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6000" dirty="0" smtClean="0"/>
              <a:t>Mortality</a:t>
            </a:r>
            <a:endParaRPr lang="en-GB" sz="6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b="1" dirty="0" smtClean="0"/>
              <a:t>Life expectancy</a:t>
            </a:r>
            <a:endParaRPr lang="en-GB" b="1" dirty="0"/>
          </a:p>
        </p:txBody>
      </p:sp>
      <p:pic>
        <p:nvPicPr>
          <p:cNvPr id="22530" name="Picture 2" descr="Life expectancy at birth, UK, from period life tables, 1980-82 to 2007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96753"/>
            <a:ext cx="6192688" cy="477914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115616" y="6165304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Life expectancy at birth, UK, from period life tables, 1980-82 to 2007-09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Life expectancy at birth in the UK has reached its highest level on record for both males and females.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 newborn baby boy could expect to live 77.7 years and a newborn baby girl 81.9 years if mortality rates remain the same as they were in 2007–09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600" dirty="0" smtClean="0"/>
              <a:t>Although </a:t>
            </a:r>
            <a:r>
              <a:rPr lang="en-GB" sz="3600" dirty="0" smtClean="0"/>
              <a:t>women live longer than men...</a:t>
            </a:r>
          </a:p>
          <a:p>
            <a:pPr algn="ctr">
              <a:buNone/>
            </a:pPr>
            <a:endParaRPr lang="en-GB" sz="3600" dirty="0" smtClean="0"/>
          </a:p>
          <a:p>
            <a:pPr algn="ctr">
              <a:buNone/>
            </a:pPr>
            <a:r>
              <a:rPr lang="en-GB" sz="3600" dirty="0" smtClean="0"/>
              <a:t>Women </a:t>
            </a:r>
            <a:r>
              <a:rPr lang="en-GB" sz="3600" dirty="0" smtClean="0"/>
              <a:t>record higher rates of morbidity 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3400" b="1" i="1" dirty="0" smtClean="0"/>
              <a:t>Living in Britain (1994)</a:t>
            </a:r>
            <a:r>
              <a:rPr lang="en-GB" sz="3400" dirty="0" smtClean="0"/>
              <a:t> </a:t>
            </a:r>
            <a:r>
              <a:rPr lang="en-GB" sz="3400" dirty="0" smtClean="0"/>
              <a:t>:</a:t>
            </a:r>
          </a:p>
          <a:p>
            <a:pPr algn="ctr"/>
            <a:r>
              <a:rPr lang="en-GB" sz="3400" dirty="0" smtClean="0"/>
              <a:t>debilitating illnesses</a:t>
            </a:r>
          </a:p>
          <a:p>
            <a:pPr algn="ctr"/>
            <a:r>
              <a:rPr lang="en-GB" sz="3400" dirty="0" smtClean="0"/>
              <a:t>visits </a:t>
            </a:r>
            <a:r>
              <a:rPr lang="en-GB" sz="3400" dirty="0" smtClean="0"/>
              <a:t>to GP and hospital </a:t>
            </a:r>
            <a:endParaRPr lang="en-GB" sz="3400" dirty="0" smtClean="0"/>
          </a:p>
          <a:p>
            <a:pPr algn="ctr"/>
            <a:r>
              <a:rPr lang="en-GB" sz="3400" dirty="0" smtClean="0"/>
              <a:t>Disability</a:t>
            </a:r>
            <a:endParaRPr lang="en-GB" sz="3400" dirty="0" smtClean="0"/>
          </a:p>
          <a:p>
            <a:pPr algn="ctr"/>
            <a:r>
              <a:rPr lang="en-GB" sz="3400" dirty="0" smtClean="0"/>
              <a:t>mental </a:t>
            </a:r>
            <a:r>
              <a:rPr lang="en-GB" sz="3400" dirty="0" smtClean="0"/>
              <a:t>illness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3816424"/>
          </a:xfrm>
        </p:spPr>
        <p:txBody>
          <a:bodyPr>
            <a:normAutofit/>
          </a:bodyPr>
          <a:lstStyle/>
          <a:p>
            <a:r>
              <a:rPr lang="en-GB" sz="6000" dirty="0" smtClean="0"/>
              <a:t>Why do women live longer than men?</a:t>
            </a:r>
            <a:endParaRPr lang="en-GB" sz="6000" dirty="0"/>
          </a:p>
        </p:txBody>
      </p:sp>
      <p:pic>
        <p:nvPicPr>
          <p:cNvPr id="3074" name="Picture 2" descr="http://t3.gstatic.com/images?q=tbn:ANd9GcTUIINvqCdTae7yZMdEiA3mbSAryVt7L8-Sg_verVgLUFy_7Ou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284984"/>
            <a:ext cx="2830049" cy="33960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4896544"/>
          </a:xfrm>
        </p:spPr>
        <p:txBody>
          <a:bodyPr>
            <a:normAutofit/>
          </a:bodyPr>
          <a:lstStyle/>
          <a:p>
            <a:r>
              <a:rPr lang="en-GB" sz="6000" dirty="0" smtClean="0"/>
              <a:t>Why do women suffer more illness than men?</a:t>
            </a:r>
            <a:endParaRPr lang="en-GB" sz="6000" dirty="0"/>
          </a:p>
        </p:txBody>
      </p:sp>
      <p:pic>
        <p:nvPicPr>
          <p:cNvPr id="2050" name="Picture 2" descr="http://t1.gstatic.com/images?q=tbn:ANd9GcRc_ES69zJgWQmrAjoROHKjs9exN2EYUVRHNdNuQcwfhWPPsnP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4664"/>
            <a:ext cx="3240360" cy="2571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Feminism and Health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GB" dirty="0" err="1" smtClean="0"/>
              <a:t>Medicalization</a:t>
            </a:r>
            <a:r>
              <a:rPr lang="en-GB" dirty="0" smtClean="0"/>
              <a:t> of childbirth</a:t>
            </a:r>
          </a:p>
          <a:p>
            <a:endParaRPr lang="en-GB" dirty="0" smtClean="0"/>
          </a:p>
          <a:p>
            <a:r>
              <a:rPr lang="en-GB" dirty="0" smtClean="0"/>
              <a:t>Women in lower levels of NHS</a:t>
            </a:r>
          </a:p>
          <a:p>
            <a:endParaRPr lang="en-GB" dirty="0" smtClean="0"/>
          </a:p>
          <a:p>
            <a:r>
              <a:rPr lang="en-GB" dirty="0" smtClean="0"/>
              <a:t>Contraception</a:t>
            </a:r>
            <a:endParaRPr lang="en-GB" dirty="0"/>
          </a:p>
        </p:txBody>
      </p:sp>
      <p:pic>
        <p:nvPicPr>
          <p:cNvPr id="1026" name="Picture 2" descr="http://t1.gstatic.com/images?q=tbn:ANd9GcRKGwb2ybAMtGnX6YXA8fKsQRqVGsdXZxAdmn4YthzsGN7Z0vaxt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573016"/>
            <a:ext cx="2329777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5400" b="1" dirty="0" smtClean="0"/>
              <a:t>Recap...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612" y="1398708"/>
            <a:ext cx="8229600" cy="427707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Sylvia </a:t>
            </a:r>
            <a:r>
              <a:rPr lang="en-GB" dirty="0" err="1" smtClean="0"/>
              <a:t>Walby</a:t>
            </a:r>
            <a:r>
              <a:rPr lang="en-GB" dirty="0" smtClean="0"/>
              <a:t> (1990) : </a:t>
            </a:r>
            <a:r>
              <a:rPr lang="en-GB" b="1" dirty="0" smtClean="0"/>
              <a:t>Theorising Patriarchy</a:t>
            </a:r>
          </a:p>
          <a:p>
            <a:endParaRPr lang="en-GB" b="1" dirty="0" smtClean="0"/>
          </a:p>
          <a:p>
            <a:pPr>
              <a:buNone/>
            </a:pPr>
            <a:r>
              <a:rPr lang="en-GB" b="1" dirty="0" smtClean="0"/>
              <a:t>	</a:t>
            </a:r>
            <a:r>
              <a:rPr lang="en-GB" dirty="0" smtClean="0"/>
              <a:t>Private 		      Public Patriarchy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	</a:t>
            </a:r>
            <a:r>
              <a:rPr lang="en-GB" dirty="0" smtClean="0"/>
              <a:t>Women choose not to take paid employment because of ........................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NOT because of .........................</a:t>
            </a:r>
            <a:endParaRPr lang="en-GB" b="1" dirty="0"/>
          </a:p>
        </p:txBody>
      </p:sp>
      <p:sp>
        <p:nvSpPr>
          <p:cNvPr id="4" name="Right Arrow 3"/>
          <p:cNvSpPr/>
          <p:nvPr/>
        </p:nvSpPr>
        <p:spPr>
          <a:xfrm>
            <a:off x="2411760" y="2564904"/>
            <a:ext cx="115212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6" descr="http://t2.gstatic.com/images?q=tbn:ANd9GcSF1i3Oto1O7NEO1BkSwSEPSnBLnh2qekUM_nDxW5hl5XMKpjS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464299"/>
            <a:ext cx="1676918" cy="21988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/>
          <a:lstStyle/>
          <a:p>
            <a:r>
              <a:rPr lang="en-GB" b="1" dirty="0" smtClean="0"/>
              <a:t>Gender and Crime</a:t>
            </a:r>
            <a:endParaRPr lang="en-GB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sz="2700" dirty="0" smtClean="0"/>
              <a:t>How do men outnumber women in terms of crime offending rates?</a:t>
            </a:r>
          </a:p>
          <a:p>
            <a:pPr marL="514350" lvl="0" indent="-514350">
              <a:buFont typeface="+mj-lt"/>
              <a:buAutoNum type="arabicPeriod"/>
            </a:pPr>
            <a:endParaRPr lang="en-GB" sz="1200" dirty="0" smtClean="0"/>
          </a:p>
          <a:p>
            <a:pPr marL="514350" lvl="0" indent="-514350">
              <a:buFont typeface="+mj-lt"/>
              <a:buAutoNum type="arabicPeriod"/>
            </a:pPr>
            <a:endParaRPr lang="en-GB" sz="1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2700" dirty="0" smtClean="0"/>
              <a:t>Do crime rates increase or decrease with age?</a:t>
            </a:r>
          </a:p>
          <a:p>
            <a:pPr marL="514350" lvl="0" indent="-514350">
              <a:buFont typeface="+mj-lt"/>
              <a:buAutoNum type="arabicPeriod"/>
            </a:pPr>
            <a:endParaRPr lang="en-GB" sz="1200" dirty="0" smtClean="0"/>
          </a:p>
          <a:p>
            <a:pPr marL="514350" lvl="0" indent="-514350">
              <a:buFont typeface="+mj-lt"/>
              <a:buAutoNum type="arabicPeriod"/>
            </a:pPr>
            <a:endParaRPr lang="en-GB" sz="1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2700" dirty="0" smtClean="0"/>
              <a:t>What is the peak age of offending for men and women?</a:t>
            </a:r>
          </a:p>
          <a:p>
            <a:pPr marL="514350" lvl="0" indent="-514350">
              <a:buFont typeface="+mj-lt"/>
              <a:buAutoNum type="arabicPeriod"/>
            </a:pPr>
            <a:endParaRPr lang="en-GB" sz="1200" dirty="0" smtClean="0"/>
          </a:p>
          <a:p>
            <a:pPr marL="514350" lvl="0" indent="-514350">
              <a:buFont typeface="+mj-lt"/>
              <a:buAutoNum type="arabicPeriod"/>
            </a:pPr>
            <a:endParaRPr lang="en-GB" sz="1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2700" dirty="0" smtClean="0"/>
              <a:t>What are the two crimes men are most likely to commit?</a:t>
            </a:r>
          </a:p>
          <a:p>
            <a:pPr marL="514350" lvl="0" indent="-514350">
              <a:buFont typeface="+mj-lt"/>
              <a:buAutoNum type="arabicPeriod"/>
            </a:pPr>
            <a:endParaRPr lang="en-GB" sz="1200" dirty="0" smtClean="0"/>
          </a:p>
          <a:p>
            <a:pPr marL="514350" lvl="0" indent="-514350">
              <a:buFont typeface="+mj-lt"/>
              <a:buAutoNum type="arabicPeriod"/>
            </a:pPr>
            <a:endParaRPr lang="en-GB" sz="1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2700" dirty="0" smtClean="0"/>
              <a:t>What is the most common crime committed by women?</a:t>
            </a:r>
          </a:p>
          <a:p>
            <a:pPr marL="514350" lvl="0" indent="-514350">
              <a:buFont typeface="+mj-lt"/>
              <a:buAutoNum type="arabicPeriod"/>
            </a:pPr>
            <a:endParaRPr lang="en-GB" sz="1200" dirty="0" smtClean="0"/>
          </a:p>
          <a:p>
            <a:pPr marL="514350" lvl="0" indent="-514350">
              <a:buFont typeface="+mj-lt"/>
              <a:buAutoNum type="arabicPeriod"/>
            </a:pPr>
            <a:endParaRPr lang="en-GB" sz="11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2700" dirty="0" smtClean="0"/>
              <a:t>What percentage of people found guilty of (or cautioned for) sexual offences are male?</a:t>
            </a:r>
          </a:p>
          <a:p>
            <a:pPr marL="514350" lvl="0" indent="-514350">
              <a:buFont typeface="+mj-lt"/>
              <a:buAutoNum type="arabicPeriod"/>
            </a:pPr>
            <a:endParaRPr lang="en-GB" sz="1300" dirty="0" smtClean="0"/>
          </a:p>
          <a:p>
            <a:pPr marL="514350" lvl="0" indent="-514350">
              <a:buFont typeface="+mj-lt"/>
              <a:buAutoNum type="arabicPeriod"/>
            </a:pPr>
            <a:endParaRPr lang="en-GB" sz="11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2700" dirty="0" smtClean="0"/>
              <a:t>Who is more likely to be victims of violent crime?</a:t>
            </a:r>
          </a:p>
          <a:p>
            <a:pPr marL="514350" lvl="0" indent="-514350">
              <a:buFont typeface="+mj-lt"/>
              <a:buAutoNum type="arabicPeriod"/>
            </a:pPr>
            <a:endParaRPr lang="en-GB" sz="1300" dirty="0" smtClean="0"/>
          </a:p>
          <a:p>
            <a:pPr marL="514350" lvl="0" indent="-514350">
              <a:buFont typeface="+mj-lt"/>
              <a:buAutoNum type="arabicPeriod"/>
            </a:pPr>
            <a:endParaRPr lang="en-GB" sz="11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sz="2700" dirty="0" smtClean="0"/>
              <a:t>In which category of violence is the risk higher for women?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5536" y="908720"/>
            <a:ext cx="5400600" cy="20162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99592" y="1556792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Biological Explanations</a:t>
            </a:r>
            <a:endParaRPr lang="en-GB" sz="3600" dirty="0"/>
          </a:p>
        </p:txBody>
      </p:sp>
      <p:sp>
        <p:nvSpPr>
          <p:cNvPr id="6" name="Oval 5"/>
          <p:cNvSpPr/>
          <p:nvPr/>
        </p:nvSpPr>
        <p:spPr>
          <a:xfrm>
            <a:off x="3347864" y="3789040"/>
            <a:ext cx="5400600" cy="20162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851920" y="4437112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Bias in the CJS?</a:t>
            </a:r>
            <a:endParaRPr lang="en-GB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32656"/>
            <a:ext cx="26955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http://t2.gstatic.com/images?q=tbn:ANd9GcSFliHw2wUNhlBC9AhW5jh1-Ew0lXiAjsRY9oqsXcpgKFoypuo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797152"/>
            <a:ext cx="2376264" cy="17730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Biological Explanations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woman’s nature</a:t>
            </a:r>
          </a:p>
          <a:p>
            <a:endParaRPr lang="en-GB" dirty="0" smtClean="0"/>
          </a:p>
          <a:p>
            <a:r>
              <a:rPr lang="en-GB" dirty="0" smtClean="0"/>
              <a:t>Mothering role</a:t>
            </a:r>
          </a:p>
          <a:p>
            <a:endParaRPr lang="en-GB" dirty="0" smtClean="0"/>
          </a:p>
          <a:p>
            <a:r>
              <a:rPr lang="en-GB" dirty="0" err="1" smtClean="0"/>
              <a:t>Pollak</a:t>
            </a:r>
            <a:r>
              <a:rPr lang="en-GB" dirty="0" smtClean="0"/>
              <a:t> (1950) women more devious</a:t>
            </a:r>
          </a:p>
          <a:p>
            <a:endParaRPr lang="en-GB" dirty="0" smtClean="0"/>
          </a:p>
          <a:p>
            <a:pPr>
              <a:buNone/>
            </a:pPr>
            <a:r>
              <a:rPr lang="en-GB" sz="4400" b="1" i="1" dirty="0" smtClean="0"/>
              <a:t>Evaluation?</a:t>
            </a:r>
          </a:p>
          <a:p>
            <a:endParaRPr lang="en-GB" dirty="0"/>
          </a:p>
        </p:txBody>
      </p:sp>
      <p:pic>
        <p:nvPicPr>
          <p:cNvPr id="4" name="Picture 2" descr="http://t0.gstatic.com/images?q=tbn:ANd9GcR8B3FwRKLCXISFRtSTIGBR5sgo-VSRQzprFYStzlL-TnMEGGz4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340768"/>
            <a:ext cx="2304256" cy="24199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Gender bias in CJS?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lvl="0"/>
            <a:r>
              <a:rPr lang="en-GB" b="1" dirty="0" err="1" smtClean="0"/>
              <a:t>Gelsthorpe</a:t>
            </a:r>
            <a:r>
              <a:rPr lang="en-GB" b="1" dirty="0" smtClean="0"/>
              <a:t> &amp; </a:t>
            </a:r>
            <a:r>
              <a:rPr lang="en-GB" b="1" dirty="0" err="1" smtClean="0"/>
              <a:t>Louck</a:t>
            </a:r>
            <a:r>
              <a:rPr lang="en-GB" b="1" dirty="0" smtClean="0"/>
              <a:t> 1997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	Leniency towards women?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GB" b="1" dirty="0" smtClean="0"/>
              <a:t>Official figures 2009</a:t>
            </a:r>
            <a:endParaRPr lang="en-GB" sz="2800" dirty="0" smtClean="0"/>
          </a:p>
          <a:p>
            <a:pPr lvl="1">
              <a:buNone/>
            </a:pPr>
            <a:r>
              <a:rPr lang="en-GB" dirty="0" smtClean="0"/>
              <a:t>Cautions vs. Prosecutions</a:t>
            </a:r>
          </a:p>
          <a:p>
            <a:pPr lvl="1">
              <a:buNone/>
            </a:pPr>
            <a:endParaRPr lang="en-GB" sz="2400" dirty="0" smtClean="0"/>
          </a:p>
          <a:p>
            <a:pPr lvl="0"/>
            <a:endParaRPr lang="en-GB" dirty="0" smtClean="0"/>
          </a:p>
        </p:txBody>
      </p:sp>
      <p:pic>
        <p:nvPicPr>
          <p:cNvPr id="2052" name="Picture 4" descr="http://t2.gstatic.com/images?q=tbn:ANd9GcR7PrReohAUDAlGfrAs626yKegmR2RfFMGttl_5haZ5cjqc3RWm4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1870" y="3861048"/>
            <a:ext cx="3672018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Feminist views on female crime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en-GB" b="1" dirty="0" smtClean="0"/>
              <a:t>Mary Eaton (1986)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Certain female offenders treated more harshly?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Men not always treated severely</a:t>
            </a:r>
          </a:p>
          <a:p>
            <a:endParaRPr lang="en-GB" dirty="0" smtClean="0"/>
          </a:p>
          <a:p>
            <a:pPr lvl="1">
              <a:buNone/>
            </a:pPr>
            <a:endParaRPr lang="en-GB" dirty="0" smtClean="0"/>
          </a:p>
        </p:txBody>
      </p:sp>
      <p:pic>
        <p:nvPicPr>
          <p:cNvPr id="11266" name="Picture 2" descr="http://t0.gstatic.com/images?q=tbn:ANd9GcSpc5OHAe35pw-NHG1HQdZAmMPv3f07ZQjPtrr3EJoY115F76Msz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869160"/>
            <a:ext cx="2762250" cy="1657351"/>
          </a:xfrm>
          <a:prstGeom prst="rect">
            <a:avLst/>
          </a:prstGeom>
          <a:noFill/>
        </p:spPr>
      </p:pic>
      <p:sp>
        <p:nvSpPr>
          <p:cNvPr id="11268" name="AutoShape 4" descr="data:image/jpg;base64,/9j/4AAQSkZJRgABAQAAAQABAAD/2wCEAAkGBhMSERQUEhMUFBQVGRcXFxYYFRQXGBcYFxgVFBgXFxQXHCYeGBkjHBUUHy8gIycpLCwsFR4xNTAqNSYrLCkBCQoKDgwOGg8PGiwkHyQvKSwpLCwsKSwsLCksLCkpLCwsKSwsKSwsKSwsLCwsLCkpLCwsLCwsLCksLCksLCwpLP/AABEIAJYAzgMBIgACEQEDEQH/xAAcAAACAgMBAQAAAAAAAAAAAAAFBgMEAAIHAQj/xAA9EAABAwIEAwYEBQMCBgMAAAABAAIRAwQFEiExBkFREyJhcYGRB6GxwTJC0eHwI1JyFGIkM0NEkvEVFhf/xAAZAQADAQEBAAAAAAAAAAAAAAACAwQBBQD/xAAoEQACAgICAQMDBQEAAAAAAAAAAQIRAyESMUEEEyIyUWEUUnGBkSP/2gAMAwEAAhEDEQA/AHEBbLwL2VIYYqOIX7aY73oOZPRXKtUNBJ2GpSNieOhuao7VziQwf2tB5efVJyT4jsWNzZLiuOugknL4/YfyEpVL8Pfv7mZ8Y5qLGbt2UudqY0HIafZDbeoKbC/8ztid56+SQoclbOlFKGkDr64lxcdyT6CVdpdoWAfhaJJJ+gG8+CHhwkl3Uk+PRStvZOp2nTkB+qslHVIBMJW7GtbmPoPueq2/1lMEFwzHcNnbzKo5yRmPiY8gNPchRYY2Xl7tYk67Tyn3S1C9sO90E8Tv6OTvNJeeewHk3cpVrOk6IveDOSY5wPHxVL/QknzmPRPxJRRPmUpla1olzgESqYOQJGsb6Eb9R91Z4ctR2wa4xOx8RrHqmu84eLhlaRI1mNPIocmVqWjMeJcdi3hbcoI5c2n9OR8VFiLtOqkfTMuZUGV7dDyI8Z8UEunkO3QxjylYcmorZOxvOdPn+6tUahB1ykdY+w5obTuY5SpmXBOpk9Iges8ynSjfYpV4DFISHOMd0GPp9wrljRIYHB5a+YEeu6GUK4aw5tZ2HP1+qiN67ujUBTODfRVqjoHB2KPNQ0nmHCCNNzO/gI910e2rSAuN4DiAfXpPiHAZTHONQfNdUw29a9oM66T6aSsxyp0Q54eQqXwEq4ndOc867JocJCVcRoEPK6GGrI2FMAvie6UfL0r4DROaeSYyVmSlI8iuFhK1JWprAmJUoxAXi3ERSoHqdPT9zAXLa1y6pUn08gOX7pt49us7sgOggGPcpVq0sozdZHry+/spHJOT/wAOt6eHGF/2R4pXG3X9gg2IXeoA6fVbYjcQY3iFRu2EEO5EaeY3Hoq8WOqF5Z90eVDyWW7SSAN3FaF/NM3AeC9vXD3fgpx6vOw+p9E6T4xsWnbDh4Z/4ZhLTEkO0MtzAEGOYlseEqhbcOkUC4acn9QesdN/ddkscOhs8/ko3YPJOgg7hSJSoo5o4zTw9xbHZk9C2CIHMT9FG7DnAA5J6d4aesrpN3wi5ri6g4NB1LHCW+x+yqU+H7hrmumnTg97LmOYf4kQPdZ8g1VHNhTeKg0yQRHMbzvpJ8E7WWNMcGiRmbPOJ3ka7o5ieGtfLajIMTO4PklC94ZBcBnykiQ4xMtBkE8/qsk77PRjZRx5mau+qPwktp7bkAlx8tYShfW5BPSSEy3D6ulGQ9rCILdRJ2bPWd0Qp8Fuc2HamN+hOv3+SdCXEXkhyVCFTbqrfZHfQeXNXL3CXUnZHjKR1GhHgtKD40Oo8Cmyne0JhDjog1I1Ok+56BXDbZaUkQ6THhAK87ZoMkfb/wBKrdX5eQB/PAeCHcuhmo9l/D6paWkciP3Tvw/xKM4a6AdpnceRSFbuytBRS1b3geR1/WCpcmnYXFTjR2q3ruAB/E07Eb+3P0UlW2bUE7hL3COJEsDHGY26+SYnMI7w23Mcx180/HO1aObkjTpkttbBggKcrSm7RbuTrsSDMRqEMJHRLlhiJDzJTReUczSEp3Fo5hMCSdAOpgoHJRgxsI8pCtjFwaj3O6uJ9z+iD313Exy+v8BV3En9mBPMD3iEuXFzLXHyUWGF7O1NqKBlzWlxK9/1Hcykc5UDivRqurSORzdtk9rbOqODWhdr+H2ACjSbp3tzPUwkj4fYIajs0SBzXW7Sg5rSGaOjQ9PFR5JOUq8FMFxQwNqMYACQFvSrU3bOYfIj6ckp3PDj3amsS47lwB9o5qpW4UeB3XT4gQUSteDaX3Hl9k1w5Ks7DAekpCptvKTgDUcAE4YTiTnNGYyV60+zaa8lmthAKBYrwsx8yOYOwInrHI+SbWu06qheX2XovNJ9nlOS6Emjw1SpHMdI5uIA9G7BFhe27QJqMmNgfZA8cmq8kO5rSywUuBzHQ+59eQQrWkG97YSxLCqFw2Wlrj/kJ9CkbF+Ggx3ddA6ZW6JvqcLuA7tUjn4T5ITi9V+jamrhs/8Au8/FDNPs8mcwxu2yOjdDGOgps4pspbm5hKlHdU4pXAjyL5he2aHNhFLAnLry21lCMOrZXnpO3UIy4gGWQJ1g+X81UmbujoYtqxs4duYdod/ruP54p/w28zs1EEaEeP7rk+FXZy5gNnCY+sJ+4fvw8OIMyG++o25clPgk4y4sR6qFrkhitNBl6H5clZKgotgfzwCnK6UejmvsquQbFbtjGZ3GIEjrPgi1Xz8z4JI4nuM7C5xOXMWtHgDHzhSZ58UWemx85CFxBXM+DgDHQHYIFXdpCLY5Wlx9v29EE3KfgXxRbn06IHhesamrhjBS+mXZdakhpI0yt3jxnmtccsWEtLW5akEVBykQBA5I/wBRHk4Ev6WXBTH/AOFtr/QzdU8k5JPVAvh7h/Z2tMHciT6pvfbhwg7JEX5DYp4pxB2UFxaxv9xkz/iwauKBYn8T3Wzg11GscwDg5z2Uu6ZAOUAkbc10S64epVG6tE9YBPoeSX8e+HlO5DRUbmyaNIJa6DqQSNwnwj9wZO+hcwbjY3QLsrmhpAd2gBbJ1gVGjT1TRZNMh0QD/CpsF4Qp29Ps2AtZMkTJJ27xO/RE6djTpNDKYIbIMEkgHYxKyUa2En4CVmyWnySpxLUI0CbLSrAMdEtY2yXCespbej0U7F1mSmM1Tbc5jAHiT9hqq/8A+jWTdARBkBwFQNJBAME8tZmEwUeHmuLqji2oXhwhwIyBwyw3kNOcSkKt8IKgqf8ANa6nOwBDo8J0nRNUNbBcm2NdPiWm8AtOhJEyCJ6Ty9QFRxp4ewzuNlrU4Scaudv9PYECNQP7hsUVq4KcseCXNMNPWznfEtP+mfJIDdwuocVWf9J48CuW7FH6fpiM/aYRqabEZh8wtjiJI8vl5eCoPfKwVE3hfZ73aY6cLXocHDYxHvv7prwSsadTQGA6COrHQI9CuX4XdGnVadgSuw4Xh4LKZafxFpPWS4aT6lc7Nj4ztFDncdjpQGilIUVu2BH85qaFeujlsoO1boua8TXPfpUxsGl5+Q+oXRrJpDNd1zG/pHt6wO8mmD4AF33UPqNbOn6H6hUuWB7jrvJP3KH1KBEeMq9VBAPUSD66gqma8QTqqIX4LMqXk6twbhDX2FIkTFN59RUd05obi2BntNsxMAdep8ES+DWKCrTq25PeYczf8HnvezgP/JPdzhbe0c7KCIEHyP6FTSxPk3/IDyqqIcFAbTYBsGj6I1RPVLljUymPRGLaunpEy2wvTVgnTRDWVVao1Z3KdHRkoG1Sl4obW3RR6DX1xl0G6GezYFy0cA0oJijgXaItY0c7SQ4aILjLchBmdUL6GqrZNYO/nVFWtH7IfhZDhIO2hRFzf50WpySAlFMr16fPZUK4gFXLiqhtzV01QStm8KE7imkCHeIK4zUp94jxK69xddZWuK5xc4M5ga4j8YLh6bosUuN2JyQ5AUjWFrCvXtMQCBqen3WlnSzOGkyquWrJ/bblR4G6N85XaOAb8VaDJ1yx6EAD6fVcnu7bIR0H3T98IbrStTPItcPmD8lNP5JSKckaizqdJqkKjpnRSJy6OcynC5rxrRNGuXgd0uB255Wg/wA8V0sILxNgrbim5h0zDR39rgIB9Rp7KbJHkiv0+T252ctbaNJdza76fsSljE7R1NxB9D1CZHUKtrU7OqNNwR9R1BQ3HKod/NvLwS8LlGddo6+ZRy47Re+GOJOo4jSiAXhzNdjIkA+oX0SbaYEalhB1015gea+VLS8NGpTqDdjmuHm0g/ZdxtPjHaCgKk98CDTP4vIDn5qnIt2c5ftvoK5I9Cr1FyEYTiTLhnaM/C/vjrDtYPlsidNCujy7ClB3qrtLRDKL1dpvW9B2WK1folLGcZ7BtQ5DUdO3M+6b6O+yHYzgdOsQ4jXqCR7xuse1o2LSexCwvjR7mkmk6mZ2JkHyIQ+rxTnuIe2oR/dHdHl+qccSwBgZGXWdD+6E3/Cre7uB4afRBTGriXcGxCXvy/h7pPgdUzU6sgIHgOEikIHPfxRXtYRJ/cGVXo8uzKCXVWJV+8uNEuYle7+y1mXoTuMrnM4N6lUa9bZ7oFOmzIPMjvGFFj90O2bmMCRPvqgF5iXecN2EnTwnRKjFyejFSVsiaAW5j+Ez57n9l5bOyvnYKvc37n7wANmgQB+qgNwTEnQKpQbQn3YqgjiN9ncI2An1TX8M7/s7lrT/ANXT1AzJDaSSmTh+p2dzbvJ0bUAPyE/NBOKjFJBKXucmfQTNlIobaqHAEKdwTEc0prIWpdAQ4YwM+VAo2FYufELCe4KrdxIj9ua5Tib83KCB/NF3zGrYVaDxE91xHnlK5TxZgADQ+i05HAF3+2YMRvzSNQnZ0cE+WPgIxdIWrWSparIUJarl+CWa3s6f8KMY/FQJ1b3m/wCJ3A9fquosavnnhDETbXdKodGzld/i7Q+2h9F9B0KsgJUlTGwd9m/akHdX6Dp8VQc1WmzlhsSdv1SGxz6L/wDqw3mB4lB8R45oU9Ac5HSI9yhGK8IVakl9xUOv4QQ1vlpqhn/1Omz8jXebifPcokinDixy+pl2v8QWkiafdBnR4lUr34kN/LTAA5uOp9ApamE24j+kwR/Cht3h1EjSk068wFrTLVhxvpBPDuO6dQw4ZJ8dEe7XM0PaZC5+eGKdVw0yeLNI9tE74RhvYUAM5d/lqgZBmUYvRQvr3cJfu3EphxFg9UCvyGheEtnNOK6/9WOiCVKsqzi9z2lZ7uUwPIaKCjSlVRSjEicnKVIjkrFOaOq8IGwRWjXifk9tRBnojljQzGmz8z3tj3Bn2QRjo09048H02mrnduAY8EjJtoqxtRgzquBXRnKmFyVsBpkvlNRT8iSZywbV/CUp1yRU9U4EIXXwfM/MghJLsJl6zMsCE4jgnaBtINa2l+Z353AfkHQHmeiN06eUQsclNJhRbRxPj7hhttVb2YPZ1A4jwIOoHpCUMxavoPHcDpXLA2qNjmaQYIO0g++i4vxdgDrWu5uU9mTLDGkHlPVHH7D1k5L8gSrUJH3XZOAOJe3t2hx77O67XeNA71H0K5FRY+p3WsJ8Gjz3KaeAJZWfTIyvykj0IO3PdbPo2L+Vs7LTrzuiFs/SUpWGKSYdoRuPvKYrK8BUzKOwo0k7rHYOH6Fa0qonf9lfpXQ0WpWY78AS54MZ1Puh11w5TZsJTZXvxsCECxCtvBn6I3BIOLk+2AKlMM2Vy3rnJ3lDVrCdYVe6vRl0S6PMhvLuSUm8W4v2dJ0HvHujzKKYliQaN1zrii7c97Z21gfdHBW9icjqIEK3p1i3YwvKb4IPRSU7dz3QxpcT6qtkivwevuSRqZWmaFNb2mYgEwCcs9Cmq04Dqtd36b3Dk5rS9rvCBsfNLclEa+T7ZU4Z4Pq3WrRA8dvOd11LhX4fi2Di92Z7vYDoJVng3BH0WTVEF0d0RAjbQbH7ymoJcbb5MDJk1xXRXsrIM2CtleL0pggohbLQLZLDPV4V6tXBaYQVQqF5bNeIc1rh0IlEKgVWovGoSMQs2sdDWho6AKTCraaofpoCNtdYB16aIjjNiSZCXn432YAYNCRLzq2A4SIG3PUpzjyho1Sph+9ttfHqtKGI1af+4fP2ROvSkIe6moi9BOz4ladCY8Cr/wD8+AN/mlarbA7hRGxP5XEIkzeQxtxVznaEAKHEcX2E7boCbSqNnD6KlcWlU7ke5W8jeZdusb10KGXWMk6LQYcfzO9hCsUbJrdgltmW2UKdm+oZdoP5ySzxdSDXsA6H6p+I5JJ42pw+mfA/VFi+tC8y+ItFhB1EHx8fBdI4VtWU6Jc2m4ktDQ7LIO5Lsw0iTt4Ln9djnmWhzwABMTyncevsmXCrurSNN1OrAqN7zRBYTH5m7T4aFWuDn0RcqB2OUwy4qsbqM7XDrJ3+p0XcsCouDW5p0aB8guW4a6wFwHVw9lRpDnCX1KYIIILTGaD0Mwum4dxPZv0Zc080/hc7K6emV8FKcXZsp2hgYFKFHT121HUahSALRZ6sK9heOXjxRC9C9WJYRhXhXqxaYValXWFBUXqxaEK3GuJdjQkZtdTBAJa2JbJGkyBPSVyq7vgKhMHLmPdBIER56xIWLE6PRh2vD39pSpu/ua0+4BUd1bjVeLFEy9dFIhbBqxYsNZsGqtWAWLF4wpPGq2p01ixZ5DRKKMpd4isWvfTDhI730XqxBJ10bLYDwnD6hqVXU3BraLYy6jMCDAMb+qu4hScy0FRmTsmubNPIAXSSDLvdYsXaxr/mn+Djzfzr8gG6xZlSsx3ZimBo7JILhykExMK2++FLs6gb2hdJc1+rQAdh81ixApOmw3FWhps8SNKk0Upa1wDsoe9oBdroGnSPDorV5cVnTSbdV2PLQ95zl7S06Bokgt15j5rFiqpMmbois717/wDubtvZtiRVB1I1OXLDh4E+qF2mM3vaFrLy4IIcWl1Q/hBaNRqGnvbD3WLEjKkqGQe2f//Z"/>
          <p:cNvSpPr>
            <a:spLocks noChangeAspect="1" noChangeArrowheads="1"/>
          </p:cNvSpPr>
          <p:nvPr/>
        </p:nvSpPr>
        <p:spPr bwMode="auto">
          <a:xfrm>
            <a:off x="76200" y="-685800"/>
            <a:ext cx="196215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70" name="AutoShape 6" descr="data:image/jpg;base64,/9j/4AAQSkZJRgABAQAAAQABAAD/2wCEAAkGBhMSERQUEhMUFBQVGRcXFxYYFRQXGBcYFxgVFBgXFxQXHCYeGBkjHBUUHy8gIycpLCwsFR4xNTAqNSYrLCkBCQoKDgwOGg8PGiwkHyQvKSwpLCwsKSwsLCksLCkpLCwsKSwsKSwsKSwsLCwsLCkpLCwsLCwsLCksLCksLCwpLP/AABEIAJYAzgMBIgACEQEDEQH/xAAcAAACAgMBAQAAAAAAAAAAAAAFBgMEAAIHAQj/xAA9EAABAwIEAwYEBQMCBgMAAAABAAIRAwQFEiExBkFREyJhcYGRB6GxwTJC0eHwI1JyFGIkM0NEkvEVFhf/xAAZAQADAQEBAAAAAAAAAAAAAAACAwQBBQD/xAAoEQACAgICAQMDBQEAAAAAAAAAAQIRAyESMUEEEyIyUWEUUnGBkSP/2gAMAwEAAhEDEQA/AHEBbLwL2VIYYqOIX7aY73oOZPRXKtUNBJ2GpSNieOhuao7VziQwf2tB5efVJyT4jsWNzZLiuOugknL4/YfyEpVL8Pfv7mZ8Y5qLGbt2UudqY0HIafZDbeoKbC/8ztid56+SQoclbOlFKGkDr64lxcdyT6CVdpdoWAfhaJJJ+gG8+CHhwkl3Uk+PRStvZOp2nTkB+qslHVIBMJW7GtbmPoPueq2/1lMEFwzHcNnbzKo5yRmPiY8gNPchRYY2Xl7tYk67Tyn3S1C9sO90E8Tv6OTvNJeeewHk3cpVrOk6IveDOSY5wPHxVL/QknzmPRPxJRRPmUpla1olzgESqYOQJGsb6Eb9R91Z4ctR2wa4xOx8RrHqmu84eLhlaRI1mNPIocmVqWjMeJcdi3hbcoI5c2n9OR8VFiLtOqkfTMuZUGV7dDyI8Z8UEunkO3QxjylYcmorZOxvOdPn+6tUahB1ykdY+w5obTuY5SpmXBOpk9Iges8ynSjfYpV4DFISHOMd0GPp9wrljRIYHB5a+YEeu6GUK4aw5tZ2HP1+qiN67ujUBTODfRVqjoHB2KPNQ0nmHCCNNzO/gI910e2rSAuN4DiAfXpPiHAZTHONQfNdUw29a9oM66T6aSsxyp0Q54eQqXwEq4ndOc867JocJCVcRoEPK6GGrI2FMAvie6UfL0r4DROaeSYyVmSlI8iuFhK1JWprAmJUoxAXi3ERSoHqdPT9zAXLa1y6pUn08gOX7pt49us7sgOggGPcpVq0sozdZHry+/spHJOT/wAOt6eHGF/2R4pXG3X9gg2IXeoA6fVbYjcQY3iFRu2EEO5EaeY3Hoq8WOqF5Z90eVDyWW7SSAN3FaF/NM3AeC9vXD3fgpx6vOw+p9E6T4xsWnbDh4Z/4ZhLTEkO0MtzAEGOYlseEqhbcOkUC4acn9QesdN/ddkscOhs8/ko3YPJOgg7hSJSoo5o4zTw9xbHZk9C2CIHMT9FG7DnAA5J6d4aesrpN3wi5ri6g4NB1LHCW+x+yqU+H7hrmumnTg97LmOYf4kQPdZ8g1VHNhTeKg0yQRHMbzvpJ8E7WWNMcGiRmbPOJ3ka7o5ieGtfLajIMTO4PklC94ZBcBnykiQ4xMtBkE8/qsk77PRjZRx5mau+qPwktp7bkAlx8tYShfW5BPSSEy3D6ulGQ9rCILdRJ2bPWd0Qp8Fuc2HamN+hOv3+SdCXEXkhyVCFTbqrfZHfQeXNXL3CXUnZHjKR1GhHgtKD40Oo8Cmyne0JhDjog1I1Ok+56BXDbZaUkQ6THhAK87ZoMkfb/wBKrdX5eQB/PAeCHcuhmo9l/D6paWkciP3Tvw/xKM4a6AdpnceRSFbuytBRS1b3geR1/WCpcmnYXFTjR2q3ruAB/E07Eb+3P0UlW2bUE7hL3COJEsDHGY26+SYnMI7w23Mcx180/HO1aObkjTpkttbBggKcrSm7RbuTrsSDMRqEMJHRLlhiJDzJTReUczSEp3Fo5hMCSdAOpgoHJRgxsI8pCtjFwaj3O6uJ9z+iD313Exy+v8BV3En9mBPMD3iEuXFzLXHyUWGF7O1NqKBlzWlxK9/1Hcykc5UDivRqurSORzdtk9rbOqODWhdr+H2ACjSbp3tzPUwkj4fYIajs0SBzXW7Sg5rSGaOjQ9PFR5JOUq8FMFxQwNqMYACQFvSrU3bOYfIj6ckp3PDj3amsS47lwB9o5qpW4UeB3XT4gQUSteDaX3Hl9k1w5Ks7DAekpCptvKTgDUcAE4YTiTnNGYyV60+zaa8lmthAKBYrwsx8yOYOwInrHI+SbWu06qheX2XovNJ9nlOS6Emjw1SpHMdI5uIA9G7BFhe27QJqMmNgfZA8cmq8kO5rSywUuBzHQ+59eQQrWkG97YSxLCqFw2Wlrj/kJ9CkbF+Ggx3ddA6ZW6JvqcLuA7tUjn4T5ITi9V+jamrhs/8Au8/FDNPs8mcwxu2yOjdDGOgps4pspbm5hKlHdU4pXAjyL5he2aHNhFLAnLry21lCMOrZXnpO3UIy4gGWQJ1g+X81UmbujoYtqxs4duYdod/ruP54p/w28zs1EEaEeP7rk+FXZy5gNnCY+sJ+4fvw8OIMyG++o25clPgk4y4sR6qFrkhitNBl6H5clZKgotgfzwCnK6UejmvsquQbFbtjGZ3GIEjrPgi1Xz8z4JI4nuM7C5xOXMWtHgDHzhSZ58UWemx85CFxBXM+DgDHQHYIFXdpCLY5Wlx9v29EE3KfgXxRbn06IHhesamrhjBS+mXZdakhpI0yt3jxnmtccsWEtLW5akEVBykQBA5I/wBRHk4Ev6WXBTH/AOFtr/QzdU8k5JPVAvh7h/Z2tMHciT6pvfbhwg7JEX5DYp4pxB2UFxaxv9xkz/iwauKBYn8T3Wzg11GscwDg5z2Uu6ZAOUAkbc10S64epVG6tE9YBPoeSX8e+HlO5DRUbmyaNIJa6DqQSNwnwj9wZO+hcwbjY3QLsrmhpAd2gBbJ1gVGjT1TRZNMh0QD/CpsF4Qp29Ps2AtZMkTJJ27xO/RE6djTpNDKYIbIMEkgHYxKyUa2En4CVmyWnySpxLUI0CbLSrAMdEtY2yXCespbej0U7F1mSmM1Tbc5jAHiT9hqq/8A+jWTdARBkBwFQNJBAME8tZmEwUeHmuLqji2oXhwhwIyBwyw3kNOcSkKt8IKgqf8ANa6nOwBDo8J0nRNUNbBcm2NdPiWm8AtOhJEyCJ6Ty9QFRxp4ewzuNlrU4Scaudv9PYECNQP7hsUVq4KcseCXNMNPWznfEtP+mfJIDdwuocVWf9J48CuW7FH6fpiM/aYRqabEZh8wtjiJI8vl5eCoPfKwVE3hfZ73aY6cLXocHDYxHvv7prwSsadTQGA6COrHQI9CuX4XdGnVadgSuw4Xh4LKZafxFpPWS4aT6lc7Nj4ztFDncdjpQGilIUVu2BH85qaFeujlsoO1boua8TXPfpUxsGl5+Q+oXRrJpDNd1zG/pHt6wO8mmD4AF33UPqNbOn6H6hUuWB7jrvJP3KH1KBEeMq9VBAPUSD66gqma8QTqqIX4LMqXk6twbhDX2FIkTFN59RUd05obi2BntNsxMAdep8ES+DWKCrTq25PeYczf8HnvezgP/JPdzhbe0c7KCIEHyP6FTSxPk3/IDyqqIcFAbTYBsGj6I1RPVLljUymPRGLaunpEy2wvTVgnTRDWVVao1Z3KdHRkoG1Sl4obW3RR6DX1xl0G6GezYFy0cA0oJijgXaItY0c7SQ4aILjLchBmdUL6GqrZNYO/nVFWtH7IfhZDhIO2hRFzf50WpySAlFMr16fPZUK4gFXLiqhtzV01QStm8KE7imkCHeIK4zUp94jxK69xddZWuK5xc4M5ga4j8YLh6bosUuN2JyQ5AUjWFrCvXtMQCBqen3WlnSzOGkyquWrJ/bblR4G6N85XaOAb8VaDJ1yx6EAD6fVcnu7bIR0H3T98IbrStTPItcPmD8lNP5JSKckaizqdJqkKjpnRSJy6OcynC5rxrRNGuXgd0uB255Wg/wA8V0sILxNgrbim5h0zDR39rgIB9Rp7KbJHkiv0+T252ctbaNJdza76fsSljE7R1NxB9D1CZHUKtrU7OqNNwR9R1BQ3HKod/NvLwS8LlGddo6+ZRy47Re+GOJOo4jSiAXhzNdjIkA+oX0SbaYEalhB1015gea+VLS8NGpTqDdjmuHm0g/ZdxtPjHaCgKk98CDTP4vIDn5qnIt2c5ftvoK5I9Cr1FyEYTiTLhnaM/C/vjrDtYPlsidNCujy7ClB3qrtLRDKL1dpvW9B2WK1folLGcZ7BtQ5DUdO3M+6b6O+yHYzgdOsQ4jXqCR7xuse1o2LSexCwvjR7mkmk6mZ2JkHyIQ+rxTnuIe2oR/dHdHl+qccSwBgZGXWdD+6E3/Cre7uB4afRBTGriXcGxCXvy/h7pPgdUzU6sgIHgOEikIHPfxRXtYRJ/cGVXo8uzKCXVWJV+8uNEuYle7+y1mXoTuMrnM4N6lUa9bZ7oFOmzIPMjvGFFj90O2bmMCRPvqgF5iXecN2EnTwnRKjFyejFSVsiaAW5j+Ez57n9l5bOyvnYKvc37n7wANmgQB+qgNwTEnQKpQbQn3YqgjiN9ncI2An1TX8M7/s7lrT/ANXT1AzJDaSSmTh+p2dzbvJ0bUAPyE/NBOKjFJBKXucmfQTNlIobaqHAEKdwTEc0prIWpdAQ4YwM+VAo2FYufELCe4KrdxIj9ua5Tib83KCB/NF3zGrYVaDxE91xHnlK5TxZgADQ+i05HAF3+2YMRvzSNQnZ0cE+WPgIxdIWrWSparIUJarl+CWa3s6f8KMY/FQJ1b3m/wCJ3A9fquosavnnhDETbXdKodGzld/i7Q+2h9F9B0KsgJUlTGwd9m/akHdX6Dp8VQc1WmzlhsSdv1SGxz6L/wDqw3mB4lB8R45oU9Ac5HSI9yhGK8IVakl9xUOv4QQ1vlpqhn/1Omz8jXebifPcokinDixy+pl2v8QWkiafdBnR4lUr34kN/LTAA5uOp9ApamE24j+kwR/Cht3h1EjSk068wFrTLVhxvpBPDuO6dQw4ZJ8dEe7XM0PaZC5+eGKdVw0yeLNI9tE74RhvYUAM5d/lqgZBmUYvRQvr3cJfu3EphxFg9UCvyGheEtnNOK6/9WOiCVKsqzi9z2lZ7uUwPIaKCjSlVRSjEicnKVIjkrFOaOq8IGwRWjXifk9tRBnojljQzGmz8z3tj3Bn2QRjo09048H02mrnduAY8EjJtoqxtRgzquBXRnKmFyVsBpkvlNRT8iSZywbV/CUp1yRU9U4EIXXwfM/MghJLsJl6zMsCE4jgnaBtINa2l+Z353AfkHQHmeiN06eUQsclNJhRbRxPj7hhttVb2YPZ1A4jwIOoHpCUMxavoPHcDpXLA2qNjmaQYIO0g++i4vxdgDrWu5uU9mTLDGkHlPVHH7D1k5L8gSrUJH3XZOAOJe3t2hx77O67XeNA71H0K5FRY+p3WsJ8Gjz3KaeAJZWfTIyvykj0IO3PdbPo2L+Vs7LTrzuiFs/SUpWGKSYdoRuPvKYrK8BUzKOwo0k7rHYOH6Fa0qonf9lfpXQ0WpWY78AS54MZ1Puh11w5TZsJTZXvxsCECxCtvBn6I3BIOLk+2AKlMM2Vy3rnJ3lDVrCdYVe6vRl0S6PMhvLuSUm8W4v2dJ0HvHujzKKYliQaN1zrii7c97Z21gfdHBW9icjqIEK3p1i3YwvKb4IPRSU7dz3QxpcT6qtkivwevuSRqZWmaFNb2mYgEwCcs9Cmq04Dqtd36b3Dk5rS9rvCBsfNLclEa+T7ZU4Z4Pq3WrRA8dvOd11LhX4fi2Di92Z7vYDoJVng3BH0WTVEF0d0RAjbQbH7ymoJcbb5MDJk1xXRXsrIM2CtleL0pggohbLQLZLDPV4V6tXBaYQVQqF5bNeIc1rh0IlEKgVWovGoSMQs2sdDWho6AKTCraaofpoCNtdYB16aIjjNiSZCXn432YAYNCRLzq2A4SIG3PUpzjyho1Sph+9ttfHqtKGI1af+4fP2ROvSkIe6moi9BOz4ladCY8Cr/wD8+AN/mlarbA7hRGxP5XEIkzeQxtxVznaEAKHEcX2E7boCbSqNnD6KlcWlU7ke5W8jeZdusb10KGXWMk6LQYcfzO9hCsUbJrdgltmW2UKdm+oZdoP5ySzxdSDXsA6H6p+I5JJ42pw+mfA/VFi+tC8y+ItFhB1EHx8fBdI4VtWU6Jc2m4ktDQ7LIO5Lsw0iTt4Ln9djnmWhzwABMTyncevsmXCrurSNN1OrAqN7zRBYTH5m7T4aFWuDn0RcqB2OUwy4qsbqM7XDrJ3+p0XcsCouDW5p0aB8guW4a6wFwHVw9lRpDnCX1KYIIILTGaD0Mwum4dxPZv0Zc080/hc7K6emV8FKcXZsp2hgYFKFHT121HUahSALRZ6sK9heOXjxRC9C9WJYRhXhXqxaYValXWFBUXqxaEK3GuJdjQkZtdTBAJa2JbJGkyBPSVyq7vgKhMHLmPdBIER56xIWLE6PRh2vD39pSpu/ua0+4BUd1bjVeLFEy9dFIhbBqxYsNZsGqtWAWLF4wpPGq2p01ixZ5DRKKMpd4isWvfTDhI730XqxBJ10bLYDwnD6hqVXU3BraLYy6jMCDAMb+qu4hScy0FRmTsmubNPIAXSSDLvdYsXaxr/mn+Djzfzr8gG6xZlSsx3ZimBo7JILhykExMK2++FLs6gb2hdJc1+rQAdh81ixApOmw3FWhps8SNKk0Upa1wDsoe9oBdroGnSPDorV5cVnTSbdV2PLQ95zl7S06Bokgt15j5rFiqpMmbois717/wDubtvZtiRVB1I1OXLDh4E+qF2mM3vaFrLy4IIcWl1Q/hBaNRqGnvbD3WLEjKkqGQe2f//Z"/>
          <p:cNvSpPr>
            <a:spLocks noChangeAspect="1" noChangeArrowheads="1"/>
          </p:cNvSpPr>
          <p:nvPr/>
        </p:nvSpPr>
        <p:spPr bwMode="auto">
          <a:xfrm>
            <a:off x="76200" y="-685800"/>
            <a:ext cx="196215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272" name="Picture 8" descr="http://t0.gstatic.com/images?q=tbn:ANd9GcTHkjVAsW4UzM0tSV2y706sKW9MgE4TJn3YXAAQEhpHTTjt9ej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985495"/>
            <a:ext cx="2160240" cy="25692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en-GB" sz="4000" b="1" dirty="0" smtClean="0"/>
              <a:t>Frances </a:t>
            </a:r>
            <a:r>
              <a:rPr lang="en-GB" sz="4000" b="1" dirty="0" err="1" smtClean="0"/>
              <a:t>Heidensohn</a:t>
            </a:r>
            <a:r>
              <a:rPr lang="en-GB" sz="4000" b="1" dirty="0" smtClean="0"/>
              <a:t> </a:t>
            </a:r>
          </a:p>
          <a:p>
            <a:endParaRPr lang="en-GB" sz="2400" b="1" dirty="0" smtClean="0"/>
          </a:p>
          <a:p>
            <a:pPr lvl="1"/>
            <a:r>
              <a:rPr lang="en-GB" dirty="0" smtClean="0"/>
              <a:t>Patriarchal societies and control of women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Control in:	 the home</a:t>
            </a:r>
          </a:p>
          <a:p>
            <a:pPr lvl="1">
              <a:buNone/>
            </a:pPr>
            <a:r>
              <a:rPr lang="en-GB" dirty="0" smtClean="0"/>
              <a:t>				 public</a:t>
            </a:r>
          </a:p>
          <a:p>
            <a:pPr lvl="1">
              <a:buNone/>
            </a:pPr>
            <a:r>
              <a:rPr lang="en-GB" dirty="0" smtClean="0"/>
              <a:t>				 the workplace</a:t>
            </a:r>
            <a:br>
              <a:rPr lang="en-GB" dirty="0" smtClean="0"/>
            </a:br>
            <a:endParaRPr lang="en-GB" dirty="0" smtClean="0"/>
          </a:p>
          <a:p>
            <a:endParaRPr lang="en-GB" dirty="0"/>
          </a:p>
        </p:txBody>
      </p:sp>
      <p:pic>
        <p:nvPicPr>
          <p:cNvPr id="20482" name="Picture 2" descr="http://t0.gstatic.com/images?q=tbn:ANd9GcQp2-v6eCPOzUhCrnrVseMXoQYoNQAkmPLRmIVxMDWADztBti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291990"/>
            <a:ext cx="2050157" cy="30253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602634"/>
          </a:xfrm>
        </p:spPr>
        <p:txBody>
          <a:bodyPr>
            <a:normAutofit/>
          </a:bodyPr>
          <a:lstStyle/>
          <a:p>
            <a:r>
              <a:rPr lang="en-GB" sz="6600" b="1" dirty="0" smtClean="0"/>
              <a:t>Gender Inequalities</a:t>
            </a:r>
            <a:br>
              <a:rPr lang="en-GB" sz="6600" b="1" dirty="0" smtClean="0"/>
            </a:br>
            <a:r>
              <a:rPr lang="en-GB" sz="6600" b="1" dirty="0" smtClean="0"/>
              <a:t/>
            </a:r>
            <a:br>
              <a:rPr lang="en-GB" sz="6600" b="1" dirty="0" smtClean="0"/>
            </a:br>
            <a:r>
              <a:rPr lang="en-GB" sz="6600" b="1" dirty="0" smtClean="0"/>
              <a:t>Health</a:t>
            </a:r>
            <a:endParaRPr lang="en-GB" sz="6600" b="1" dirty="0"/>
          </a:p>
        </p:txBody>
      </p:sp>
      <p:pic>
        <p:nvPicPr>
          <p:cNvPr id="21506" name="Picture 2" descr="http://t0.gstatic.com/images?q=tbn:ANd9GcR5G8Pw-oA6wNXAGJh5udQuw-sVXehKnEej1z_Azkn4EPK7XKb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1656184" cy="1909763"/>
          </a:xfrm>
          <a:prstGeom prst="rect">
            <a:avLst/>
          </a:prstGeom>
          <a:noFill/>
        </p:spPr>
      </p:pic>
      <p:sp>
        <p:nvSpPr>
          <p:cNvPr id="21508" name="AutoShape 4" descr="data:image/jpg;base64,/9j/4AAQSkZJRgABAQAAAQABAAD/2wCEAAkGBhQQERQUEhIVFRQWFRcXFhUVFBgVFRgaGBwcFRgdGB0YHSYeGBklGhQUHy8gIycsLCwsFh4xNTAqNSYrLCkBCQoKDgwOGQ8PGikkHyQvKiwpKSwpLCksKSo1KS8sLCwsLCwsLCwsKSksLCksLCkpKSkpKSwsLCwqKSwpKSwsKf/AABEIALkAgAMBIgACEQEDEQH/xAAcAAEAAgMBAQEAAAAAAAAAAAAABQYBBAcDAgj/xAA7EAACAQIEAwYFAgUCBwEAAAABAgADEQQSITEFBkETIlFhcYEHMpGhwVKxI2LR4fAV8SRCcoKSorIU/8QAGgEBAAMBAQEAAAAAAAAAAAAAAAIDBQQBBv/EACURAAICAQQCAgMBAQAAAAAAAAABAhEDBBIhMUFREyIyYYGhBf/aAAwDAQACEQMRAD8A7jERAEREAREQBERAEREAREQBERAEREAREQBERAERMGADPDE8Qp0vndV9Tr9NzKtzNxlzVNJGIVR3rEglt9x0EhQlzc3v4neXRxWrZVLJXBchzbhzezMSOmRvtpJDB8Rp1hem4a24B1HqNwfWUBaI8/eAWVrhiPMEg/aT+H0yKyv0dIiV3lrjTVCaVQ3IF1J3IG4PiRpLFKJRcXTLk7ViIiRPRERAEREAREQBMTMwYBzbiNW1etfftH/eedOqTspmvx/HIuNrovecPrrYLmAIv567T5pYpv7AD8mWvVY4cNlcdJlycpEhnb9I+882rHqv3ngmKP6j9F/AnnVxTDqD6gj7j+kLXYib0GVE1yy2bFU7dAxPpaX0TmfKvHqQxihmCsRksd7v8trb3ItOlieZJKTtEYQcVUjMRErJiIiAIiIAiIgCYMzMGAcO45ws4XieKF+45WoCege7fvcR/r1IOEYqTa+jC9vMHX3k3zzhaq1KNfsmqZzVpVWDABWFQmnmLHYqxAsOkqfEOHVHFlRVuLfPfQm5Fwu1xeZuWNS5NTFO4qiwjFKBfp662mk/MFAnKGN7XPdOg2HTaQ1PFsKbIcOxCuqM+dezF7DVt7ai+k3eHcFdNimXf5WYDrYXYStR9l0pX0SHLODT/U6VWp3VSmzkm9hYgKTbbVhqdBO1IdBbac4+G/DahrYmvVdHphRRFqeXU5aj31IsNB/tL1wWjkoU16AaeQvdR7CwmhhVRMzPK5G9ERLigREQBERAExF5gtAM3mjxbjVHCpnr1Vpjpc6n0A1J9BKNzl8RtGo4M66hq19B0ITz/m+k5TiMRULDO7N5sxY6+ZMko2cmTUqLpcnQeYPiEmLSvTw9HPSNVFqFyVYA2C1UA2GcAa7XU9ZE4gjJbOwvcfMftKZw/HnDVS9sy3IdP1I2hHltcHoQDJ2nxMdo9IHPlclbjKXU6gj+axtbynHqYPtHf/z9RutNklg+IUhSZQp6jL+rx33v1nrgmp/KFI0vbXKP7TRS1xbML9L2H9Zs1Q9NGqsjCmotYKdb6XJP0A6mcat9GvKS9knw/jNfDq+VwMPlLFLC2Y90JboS1jcWNr6ye4Z8WNAK+HI6FqTXH/i2v3kRgODVq6qGo9nQqUwSWK9p2hW6sRe4C6KB4FvGVWj8wB63+o3mrhj9eT5nV5ZQyXHo77w/iCV6a1KbBkYXBH58D0tNqct+HvGDRxIolv4dUGynbPuCPAkC06jeSaouxZPkjZmIieFoiJgwCp8/cXGHpqz1Ozp2JYk2Btaw8TvsJzer8YafYV6KtUZXUKjlD3QdH13tl2nx8Rsc2O4klKrc0MPSNUU9gzMwUX+ig+801oPYEEBbaKLKtttrWA9byuMLe+yU5/XZRFYPEJU1pkMOtunt0n1Uw99B6j8zT4nghRdcQgyEOFqquisGuLkeNwQR6GTmKwbUnGbY7HoVPh9ROhSV0Y+bA4fZdEFicPct53vLTw3lNcVhqOIoBXrrYPTqscjmmMmXT5TYD1v0kLVp20k1yNxX/wDNW7FzalWIsdstTZT6Ed0+0SR7psm2XJ9r8SKWGLKeH5HUkWDroRvc5PEGSfBsTW4w1OviAtPDUjdKCkt2lQD53JsLC+g85nm/l+k2LwLVKK/xMT2dQ2+cFSwz+Oqy04bCBTkCBUHyqLBQPIdJSkjWbskKbdfDW9/f8Tkrbg/zn76/mdYrsiJ/EZVB7upte+mnXrOZYvBmnUdG3VwPpt9rGXRM/Wc0MPiilRXXdGDD2IP4ndqNQMoYbEAj0Os/PeAfNTVvFfyZ3blytnwlA+NJPsAPxPJnmifaJKIiQNAxILmjFuioFJUE6kaHTp+faTsp3NmIZ6vZhyqqAe71be58dDtKssqiW4o3I5fznh6lHEJigrVFIZag3Yq3eI9QdR6Tww/GabpenVpkfzMEYeRDEEf5rLrWQVA1OqNfLY+DL/mk5rztw1KbBOzUlte1AGbTobdb2lWLNt+pfk0+92jw4tjUxDJhqbhi7qalQaqoBJ32JuSdNNhLZznX/gIVGgO/kFNv2H0lH5bwPaOulrKM3QXUlT+w+sv/AB9UGFs21rendN57Kd5UinJjrTy/ZBgh0Vh1E9+yByeN1/cSI4Bic1LKdwNP895NYQg/9qsfoD/ad/g+bqmb/OXPjV1DUqIHY1kroxYkkU26i3VSfSbeI+I1arS7lFEY6rUVibA+Cnr6ytUlFtRp8pHkdDI3l5yUanfVGKC/gpt+1pHajp+ebi+eiYoVHc5qjs7H/mYkmTvM1YFUrdXw4Zv+pMyE++USEo/MR9pnnfFuMPh0RSxqUCLDU2Wo17Ab7w+CuFztEl8O+GLimw9N9UKHMAbXC3O49p2+hQCKFUAKoAAGwA0E5Z8E8MVDh1IdVI7wsV1DaeocTrEg3ZpYMWyPPkRETwvMSk86U2pVRUCEowANrbj82t9Jdpq8SwC16bI3XY+B6GV5I7o0WY5bZWczxeIR1tf0I0IlL4jSarWVXQZVJ1vcknXXw0ls4py81Koym6nyO48R5TXpcMFiGO/U7g9D9plSk0+TVg1XBTsEgwuPCnRHNx4d+yN/7CmfrLPzrRvhG12/oR+ZBc58PbKtQC7IdQOoOht+PO096PHBjcHvd1stQfYNbwO/kbjpOzH93GS/pnap7Mc1/UQnDKFkUjqok1wl/wDiKakXV7gjysb/AGv9JrYanZQPDSe+GuKtMjp2h+iN/WaJ85duzzQ6Hw/wyM5WS6s/6qlQj3/2n3xnGZKRVdalU5EHXXQn2E3uG4Xsqap+kAe/X73jye9Q58m5QQZ1LXy3bMBuQFLWHmctpp1aeIx2Id6ainRogU0c3yqbEGmg3ZmDG9vUkSRwmGztTU7GoGJ8AvfJ+i295v4PHijhlpoO/nqNfp3mLXPibEfSeSvwXafauZdFw+HGGCVGUZSEp2JW9iSwJOupOlvadAlG+GVLu1W8qa//AET+4l5lGPqzXnXFekIiJYQEREAq/PelOkQoLGplv1sQSR9hKdUuDbedF5h4Ya9EqvzKQy+o6e4JE569wLEWINiDuDODPD7WztwTqNHlVpq6kMAdNrSv8w/DR6WHGPwL9Ca1Emw+axKdLbXU+oMnwwl65d4eWwRp1BpUz2B/S+mv1MngVMr1D3R5Pz3T5kyaVqTow0Olx97Ge1PmPMxNGjUqEKw+WyjMMtydbDX7yVZLaHcaEHoRoZsYCuFTEjYmjYeZzodPYTv5MBOF9f6QvDOFsH7asc1QiwA+VB4Dzksqz4U6T7UyS4KJycnbJDhZ/i0xcAHOpJ6Zqbr+5E1qFTuifKtPKviAmUnYsB9T+0jKW1WXYoPJJQR1j4bJbDufGp+yj+st8r/JOCalhhmFi7FwOtja1/OwlglONVFG1k/JiIiTICIiAYtIzifLtHEG7qQ36lNj79DJSJ40n2ep10QmB5Sw9I5spcjYubge20mrTMQkl0G2+zk3PXJdWnXetQps9JzmIQXKMfm0Gtidb+cpj3BIIIOxBFiPI31n6LtOefFfgCdmMUtldSqP/Mp0B9QftJpvo4cunX5I5uJ9A+c9eGcP7Z0UN87hQB8xubH0kjzvyycDWyUbujIHGbVwLlSBewa1h9RLKfo5fhlVkWK423M6T8OuXqNXDdtWo03ftWKM6KxULYd0kaagmc45c4LWxVdaSp2ec61Kp1sNTYA9426TvXCOGLhqKUk+VBa53PiT5k3Mrl+zp02NqW427TMRIncIiIAiIgCIiAIiIAlZ+IeCatgKqquaxViP5QdfoNfaWaYKz1OnZ41ao4nydwpq+LRRcBWVi22i94nyubAes6Jz3ys2MpBqRtVphrDSzK1sy69e6CP7yb4dwWlh83ZUwuY3Nv8ANB5TdlssrcrXgrjjSVM5jyFwVxigzKymmCTnBB17oFraf2nThGWZkJzc3bJQjtVCIiQJiIiAIiIAiIgCIiAIiIAiIgCIiAIiIAiIgH//2Q=="/>
          <p:cNvSpPr>
            <a:spLocks noChangeAspect="1" noChangeArrowheads="1"/>
          </p:cNvSpPr>
          <p:nvPr/>
        </p:nvSpPr>
        <p:spPr bwMode="auto">
          <a:xfrm>
            <a:off x="76200" y="-846138"/>
            <a:ext cx="1219200" cy="1762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10" name="AutoShape 6" descr="data:image/jpg;base64,/9j/4AAQSkZJRgABAQAAAQABAAD/2wCEAAkGBhQQERQUEhIVFRQWFRcXFhUVFBgVFRgaGBwcFRgdGB0YHSYeGBklGhQUHy8gIycsLCwsFh4xNTAqNSYrLCkBCQoKDgwOGQ8PGikkHyQvKiwpKSwpLCksKSo1KS8sLCwsLCwsLCwsKSksLCksLCkpKSkpKSwsLCwqKSwpKSwsKf/AABEIALkAgAMBIgACEQEDEQH/xAAcAAEAAgMBAQEAAAAAAAAAAAAABQYBBAcDAgj/xAA7EAACAQIEAwYFAgUCBwEAAAABAgADEQQSITEFBkETIlFhcYEHMpGhwVKxI2LR4fAV8SRCcoKSorIU/8QAGgEBAAMBAQEAAAAAAAAAAAAAAAIDBQQBBv/EACURAAICAQQCAgMBAQAAAAAAAAABAhEDBBIhMUFREyIyYYGhBf/aAAwDAQACEQMRAD8A7jERAEREAREQBERAEREAREQBERAEREAREQBERAERMGADPDE8Qp0vndV9Tr9NzKtzNxlzVNJGIVR3rEglt9x0EhQlzc3v4neXRxWrZVLJXBchzbhzezMSOmRvtpJDB8Rp1hem4a24B1HqNwfWUBaI8/eAWVrhiPMEg/aT+H0yKyv0dIiV3lrjTVCaVQ3IF1J3IG4PiRpLFKJRcXTLk7ViIiRPRERAEREAREQBMTMwYBzbiNW1etfftH/eedOqTspmvx/HIuNrovecPrrYLmAIv567T5pYpv7AD8mWvVY4cNlcdJlycpEhnb9I+882rHqv3ngmKP6j9F/AnnVxTDqD6gj7j+kLXYib0GVE1yy2bFU7dAxPpaX0TmfKvHqQxihmCsRksd7v8trb3ItOlieZJKTtEYQcVUjMRErJiIiAIiIAiIgCYMzMGAcO45ws4XieKF+45WoCege7fvcR/r1IOEYqTa+jC9vMHX3k3zzhaq1KNfsmqZzVpVWDABWFQmnmLHYqxAsOkqfEOHVHFlRVuLfPfQm5Fwu1xeZuWNS5NTFO4qiwjFKBfp662mk/MFAnKGN7XPdOg2HTaQ1PFsKbIcOxCuqM+dezF7DVt7ai+k3eHcFdNimXf5WYDrYXYStR9l0pX0SHLODT/U6VWp3VSmzkm9hYgKTbbVhqdBO1IdBbac4+G/DahrYmvVdHphRRFqeXU5aj31IsNB/tL1wWjkoU16AaeQvdR7CwmhhVRMzPK5G9ERLigREQBERAExF5gtAM3mjxbjVHCpnr1Vpjpc6n0A1J9BKNzl8RtGo4M66hq19B0ITz/m+k5TiMRULDO7N5sxY6+ZMko2cmTUqLpcnQeYPiEmLSvTw9HPSNVFqFyVYA2C1UA2GcAa7XU9ZE4gjJbOwvcfMftKZw/HnDVS9sy3IdP1I2hHltcHoQDJ2nxMdo9IHPlclbjKXU6gj+axtbynHqYPtHf/z9RutNklg+IUhSZQp6jL+rx33v1nrgmp/KFI0vbXKP7TRS1xbML9L2H9Zs1Q9NGqsjCmotYKdb6XJP0A6mcat9GvKS9knw/jNfDq+VwMPlLFLC2Y90JboS1jcWNr6ye4Z8WNAK+HI6FqTXH/i2v3kRgODVq6qGo9nQqUwSWK9p2hW6sRe4C6KB4FvGVWj8wB63+o3mrhj9eT5nV5ZQyXHo77w/iCV6a1KbBkYXBH58D0tNqct+HvGDRxIolv4dUGynbPuCPAkC06jeSaouxZPkjZmIieFoiJgwCp8/cXGHpqz1Ozp2JYk2Btaw8TvsJzer8YafYV6KtUZXUKjlD3QdH13tl2nx8Rsc2O4klKrc0MPSNUU9gzMwUX+ig+801oPYEEBbaKLKtttrWA9byuMLe+yU5/XZRFYPEJU1pkMOtunt0n1Uw99B6j8zT4nghRdcQgyEOFqquisGuLkeNwQR6GTmKwbUnGbY7HoVPh9ROhSV0Y+bA4fZdEFicPct53vLTw3lNcVhqOIoBXrrYPTqscjmmMmXT5TYD1v0kLVp20k1yNxX/wDNW7FzalWIsdstTZT6Ed0+0SR7psm2XJ9r8SKWGLKeH5HUkWDroRvc5PEGSfBsTW4w1OviAtPDUjdKCkt2lQD53JsLC+g85nm/l+k2LwLVKK/xMT2dQ2+cFSwz+Oqy04bCBTkCBUHyqLBQPIdJSkjWbskKbdfDW9/f8Tkrbg/zn76/mdYrsiJ/EZVB7upte+mnXrOZYvBmnUdG3VwPpt9rGXRM/Wc0MPiilRXXdGDD2IP4ndqNQMoYbEAj0Os/PeAfNTVvFfyZ3blytnwlA+NJPsAPxPJnmifaJKIiQNAxILmjFuioFJUE6kaHTp+faTsp3NmIZ6vZhyqqAe71be58dDtKssqiW4o3I5fznh6lHEJigrVFIZag3Yq3eI9QdR6Tww/GabpenVpkfzMEYeRDEEf5rLrWQVA1OqNfLY+DL/mk5rztw1KbBOzUlte1AGbTobdb2lWLNt+pfk0+92jw4tjUxDJhqbhi7qalQaqoBJ32JuSdNNhLZznX/gIVGgO/kFNv2H0lH5bwPaOulrKM3QXUlT+w+sv/AB9UGFs21rendN57Kd5UinJjrTy/ZBgh0Vh1E9+yByeN1/cSI4Bic1LKdwNP895NYQg/9qsfoD/ad/g+bqmb/OXPjV1DUqIHY1kroxYkkU26i3VSfSbeI+I1arS7lFEY6rUVibA+Cnr6ytUlFtRp8pHkdDI3l5yUanfVGKC/gpt+1pHajp+ebi+eiYoVHc5qjs7H/mYkmTvM1YFUrdXw4Zv+pMyE++USEo/MR9pnnfFuMPh0RSxqUCLDU2Wo17Ab7w+CuFztEl8O+GLimw9N9UKHMAbXC3O49p2+hQCKFUAKoAAGwA0E5Z8E8MVDh1IdVI7wsV1DaeocTrEg3ZpYMWyPPkRETwvMSk86U2pVRUCEowANrbj82t9Jdpq8SwC16bI3XY+B6GV5I7o0WY5bZWczxeIR1tf0I0IlL4jSarWVXQZVJ1vcknXXw0ls4py81Koym6nyO48R5TXpcMFiGO/U7g9D9plSk0+TVg1XBTsEgwuPCnRHNx4d+yN/7CmfrLPzrRvhG12/oR+ZBc58PbKtQC7IdQOoOht+PO096PHBjcHvd1stQfYNbwO/kbjpOzH93GS/pnap7Mc1/UQnDKFkUjqok1wl/wDiKakXV7gjysb/AGv9JrYanZQPDSe+GuKtMjp2h+iN/WaJ85duzzQ6Hw/wyM5WS6s/6qlQj3/2n3xnGZKRVdalU5EHXXQn2E3uG4Xsqap+kAe/X73jye9Q58m5QQZ1LXy3bMBuQFLWHmctpp1aeIx2Id6ainRogU0c3yqbEGmg3ZmDG9vUkSRwmGztTU7GoGJ8AvfJ+i295v4PHijhlpoO/nqNfp3mLXPibEfSeSvwXafauZdFw+HGGCVGUZSEp2JW9iSwJOupOlvadAlG+GVLu1W8qa//AET+4l5lGPqzXnXFekIiJYQEREAq/PelOkQoLGplv1sQSR9hKdUuDbedF5h4Ya9EqvzKQy+o6e4JE569wLEWINiDuDODPD7WztwTqNHlVpq6kMAdNrSv8w/DR6WHGPwL9Ca1Emw+axKdLbXU+oMnwwl65d4eWwRp1BpUz2B/S+mv1MngVMr1D3R5Pz3T5kyaVqTow0Olx97Ge1PmPMxNGjUqEKw+WyjMMtydbDX7yVZLaHcaEHoRoZsYCuFTEjYmjYeZzodPYTv5MBOF9f6QvDOFsH7asc1QiwA+VB4Dzksqz4U6T7UyS4KJycnbJDhZ/i0xcAHOpJ6Zqbr+5E1qFTuifKtPKviAmUnYsB9T+0jKW1WXYoPJJQR1j4bJbDufGp+yj+st8r/JOCalhhmFi7FwOtja1/OwlglONVFG1k/JiIiTICIiAYtIzifLtHEG7qQ36lNj79DJSJ40n2ep10QmB5Sw9I5spcjYubge20mrTMQkl0G2+zk3PXJdWnXetQps9JzmIQXKMfm0Gtidb+cpj3BIIIOxBFiPI31n6LtOefFfgCdmMUtldSqP/Mp0B9QftJpvo4cunX5I5uJ9A+c9eGcP7Z0UN87hQB8xubH0kjzvyycDWyUbujIHGbVwLlSBewa1h9RLKfo5fhlVkWK423M6T8OuXqNXDdtWo03ftWKM6KxULYd0kaagmc45c4LWxVdaSp2ec61Kp1sNTYA9426TvXCOGLhqKUk+VBa53PiT5k3Mrl+zp02NqW427TMRIncIiIAiIgCIiAIiIAlZ+IeCatgKqquaxViP5QdfoNfaWaYKz1OnZ41ao4nydwpq+LRRcBWVi22i94nyubAes6Jz3ys2MpBqRtVphrDSzK1sy69e6CP7yb4dwWlh83ZUwuY3Nv8ANB5TdlssrcrXgrjjSVM5jyFwVxigzKymmCTnBB17oFraf2nThGWZkJzc3bJQjtVCIiQJiIiAIiIAiIgCIiAIiIAiIgCIiAIiIAiIgH//2Q=="/>
          <p:cNvSpPr>
            <a:spLocks noChangeAspect="1" noChangeArrowheads="1"/>
          </p:cNvSpPr>
          <p:nvPr/>
        </p:nvSpPr>
        <p:spPr bwMode="auto">
          <a:xfrm>
            <a:off x="76200" y="-846138"/>
            <a:ext cx="1219200" cy="1762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12" name="AutoShape 8" descr="data:image/jpg;base64,/9j/4AAQSkZJRgABAQAAAQABAAD/2wCEAAkGBhQQERQUEhIVFRQWFRcXFhUVFBgVFRgaGBwcFRgdGB0YHSYeGBklGhQUHy8gIycsLCwsFh4xNTAqNSYrLCkBCQoKDgwOGQ8PGikkHyQvKiwpKSwpLCksKSo1KS8sLCwsLCwsLCwsKSksLCksLCkpKSkpKSwsLCwqKSwpKSwsKf/AABEIALkAgAMBIgACEQEDEQH/xAAcAAEAAgMBAQEAAAAAAAAAAAAABQYBBAcDAgj/xAA7EAACAQIEAwYFAgUCBwEAAAABAgADEQQSITEFBkETIlFhcYEHMpGhwVKxI2LR4fAV8SRCcoKSorIU/8QAGgEBAAMBAQEAAAAAAAAAAAAAAAIDBQQBBv/EACURAAICAQQCAgMBAQAAAAAAAAABAhEDBBIhMUFREyIyYYGhBf/aAAwDAQACEQMRAD8A7jERAEREAREQBERAEREAREQBERAEREAREQBERAERMGADPDE8Qp0vndV9Tr9NzKtzNxlzVNJGIVR3rEglt9x0EhQlzc3v4neXRxWrZVLJXBchzbhzezMSOmRvtpJDB8Rp1hem4a24B1HqNwfWUBaI8/eAWVrhiPMEg/aT+H0yKyv0dIiV3lrjTVCaVQ3IF1J3IG4PiRpLFKJRcXTLk7ViIiRPRERAEREAREQBMTMwYBzbiNW1etfftH/eedOqTspmvx/HIuNrovecPrrYLmAIv567T5pYpv7AD8mWvVY4cNlcdJlycpEhnb9I+882rHqv3ngmKP6j9F/AnnVxTDqD6gj7j+kLXYib0GVE1yy2bFU7dAxPpaX0TmfKvHqQxihmCsRksd7v8trb3ItOlieZJKTtEYQcVUjMRErJiIiAIiIAiIgCYMzMGAcO45ws4XieKF+45WoCege7fvcR/r1IOEYqTa+jC9vMHX3k3zzhaq1KNfsmqZzVpVWDABWFQmnmLHYqxAsOkqfEOHVHFlRVuLfPfQm5Fwu1xeZuWNS5NTFO4qiwjFKBfp662mk/MFAnKGN7XPdOg2HTaQ1PFsKbIcOxCuqM+dezF7DVt7ai+k3eHcFdNimXf5WYDrYXYStR9l0pX0SHLODT/U6VWp3VSmzkm9hYgKTbbVhqdBO1IdBbac4+G/DahrYmvVdHphRRFqeXU5aj31IsNB/tL1wWjkoU16AaeQvdR7CwmhhVRMzPK5G9ERLigREQBERAExF5gtAM3mjxbjVHCpnr1Vpjpc6n0A1J9BKNzl8RtGo4M66hq19B0ITz/m+k5TiMRULDO7N5sxY6+ZMko2cmTUqLpcnQeYPiEmLSvTw9HPSNVFqFyVYA2C1UA2GcAa7XU9ZE4gjJbOwvcfMftKZw/HnDVS9sy3IdP1I2hHltcHoQDJ2nxMdo9IHPlclbjKXU6gj+axtbynHqYPtHf/z9RutNklg+IUhSZQp6jL+rx33v1nrgmp/KFI0vbXKP7TRS1xbML9L2H9Zs1Q9NGqsjCmotYKdb6XJP0A6mcat9GvKS9knw/jNfDq+VwMPlLFLC2Y90JboS1jcWNr6ye4Z8WNAK+HI6FqTXH/i2v3kRgODVq6qGo9nQqUwSWK9p2hW6sRe4C6KB4FvGVWj8wB63+o3mrhj9eT5nV5ZQyXHo77w/iCV6a1KbBkYXBH58D0tNqct+HvGDRxIolv4dUGynbPuCPAkC06jeSaouxZPkjZmIieFoiJgwCp8/cXGHpqz1Ozp2JYk2Btaw8TvsJzer8YafYV6KtUZXUKjlD3QdH13tl2nx8Rsc2O4klKrc0MPSNUU9gzMwUX+ig+801oPYEEBbaKLKtttrWA9byuMLe+yU5/XZRFYPEJU1pkMOtunt0n1Uw99B6j8zT4nghRdcQgyEOFqquisGuLkeNwQR6GTmKwbUnGbY7HoVPh9ROhSV0Y+bA4fZdEFicPct53vLTw3lNcVhqOIoBXrrYPTqscjmmMmXT5TYD1v0kLVp20k1yNxX/wDNW7FzalWIsdstTZT6Ed0+0SR7psm2XJ9r8SKWGLKeH5HUkWDroRvc5PEGSfBsTW4w1OviAtPDUjdKCkt2lQD53JsLC+g85nm/l+k2LwLVKK/xMT2dQ2+cFSwz+Oqy04bCBTkCBUHyqLBQPIdJSkjWbskKbdfDW9/f8Tkrbg/zn76/mdYrsiJ/EZVB7upte+mnXrOZYvBmnUdG3VwPpt9rGXRM/Wc0MPiilRXXdGDD2IP4ndqNQMoYbEAj0Os/PeAfNTVvFfyZ3blytnwlA+NJPsAPxPJnmifaJKIiQNAxILmjFuioFJUE6kaHTp+faTsp3NmIZ6vZhyqqAe71be58dDtKssqiW4o3I5fznh6lHEJigrVFIZag3Yq3eI9QdR6Tww/GabpenVpkfzMEYeRDEEf5rLrWQVA1OqNfLY+DL/mk5rztw1KbBOzUlte1AGbTobdb2lWLNt+pfk0+92jw4tjUxDJhqbhi7qalQaqoBJ32JuSdNNhLZznX/gIVGgO/kFNv2H0lH5bwPaOulrKM3QXUlT+w+sv/AB9UGFs21rendN57Kd5UinJjrTy/ZBgh0Vh1E9+yByeN1/cSI4Bic1LKdwNP895NYQg/9qsfoD/ad/g+bqmb/OXPjV1DUqIHY1kroxYkkU26i3VSfSbeI+I1arS7lFEY6rUVibA+Cnr6ytUlFtRp8pHkdDI3l5yUanfVGKC/gpt+1pHajp+ebi+eiYoVHc5qjs7H/mYkmTvM1YFUrdXw4Zv+pMyE++USEo/MR9pnnfFuMPh0RSxqUCLDU2Wo17Ab7w+CuFztEl8O+GLimw9N9UKHMAbXC3O49p2+hQCKFUAKoAAGwA0E5Z8E8MVDh1IdVI7wsV1DaeocTrEg3ZpYMWyPPkRETwvMSk86U2pVRUCEowANrbj82t9Jdpq8SwC16bI3XY+B6GV5I7o0WY5bZWczxeIR1tf0I0IlL4jSarWVXQZVJ1vcknXXw0ls4py81Koym6nyO48R5TXpcMFiGO/U7g9D9plSk0+TVg1XBTsEgwuPCnRHNx4d+yN/7CmfrLPzrRvhG12/oR+ZBc58PbKtQC7IdQOoOht+PO096PHBjcHvd1stQfYNbwO/kbjpOzH93GS/pnap7Mc1/UQnDKFkUjqok1wl/wDiKakXV7gjysb/AGv9JrYanZQPDSe+GuKtMjp2h+iN/WaJ85duzzQ6Hw/wyM5WS6s/6qlQj3/2n3xnGZKRVdalU5EHXXQn2E3uG4Xsqap+kAe/X73jye9Q58m5QQZ1LXy3bMBuQFLWHmctpp1aeIx2Id6ainRogU0c3yqbEGmg3ZmDG9vUkSRwmGztTU7GoGJ8AvfJ+i295v4PHijhlpoO/nqNfp3mLXPibEfSeSvwXafauZdFw+HGGCVGUZSEp2JW9iSwJOupOlvadAlG+GVLu1W8qa//AET+4l5lGPqzXnXFekIiJYQEREAq/PelOkQoLGplv1sQSR9hKdUuDbedF5h4Ya9EqvzKQy+o6e4JE569wLEWINiDuDODPD7WztwTqNHlVpq6kMAdNrSv8w/DR6WHGPwL9Ca1Emw+axKdLbXU+oMnwwl65d4eWwRp1BpUz2B/S+mv1MngVMr1D3R5Pz3T5kyaVqTow0Olx97Ge1PmPMxNGjUqEKw+WyjMMtydbDX7yVZLaHcaEHoRoZsYCuFTEjYmjYeZzodPYTv5MBOF9f6QvDOFsH7asc1QiwA+VB4Dzksqz4U6T7UyS4KJycnbJDhZ/i0xcAHOpJ6Zqbr+5E1qFTuifKtPKviAmUnYsB9T+0jKW1WXYoPJJQR1j4bJbDufGp+yj+st8r/JOCalhhmFi7FwOtja1/OwlglONVFG1k/JiIiTICIiAYtIzifLtHEG7qQ36lNj79DJSJ40n2ep10QmB5Sw9I5spcjYubge20mrTMQkl0G2+zk3PXJdWnXetQps9JzmIQXKMfm0Gtidb+cpj3BIIIOxBFiPI31n6LtOefFfgCdmMUtldSqP/Mp0B9QftJpvo4cunX5I5uJ9A+c9eGcP7Z0UN87hQB8xubH0kjzvyycDWyUbujIHGbVwLlSBewa1h9RLKfo5fhlVkWK423M6T8OuXqNXDdtWo03ftWKM6KxULYd0kaagmc45c4LWxVdaSp2ec61Kp1sNTYA9426TvXCOGLhqKUk+VBa53PiT5k3Mrl+zp02NqW427TMRIncIiIAiIgCIiAIiIAlZ+IeCatgKqquaxViP5QdfoNfaWaYKz1OnZ41ao4nydwpq+LRRcBWVi22i94nyubAes6Jz3ys2MpBqRtVphrDSzK1sy69e6CP7yb4dwWlh83ZUwuY3Nv8ANB5TdlssrcrXgrjjSVM5jyFwVxigzKymmCTnBB17oFraf2nThGWZkJzc3bJQjtVCIiQJiIiAIiIAiIgCIiAIiIAiIgCIiAIiIAiIgH//2Q=="/>
          <p:cNvSpPr>
            <a:spLocks noChangeAspect="1" noChangeArrowheads="1"/>
          </p:cNvSpPr>
          <p:nvPr/>
        </p:nvSpPr>
        <p:spPr bwMode="auto">
          <a:xfrm>
            <a:off x="76200" y="-846138"/>
            <a:ext cx="1219200" cy="1762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14" name="AutoShape 10" descr="data:image/jpg;base64,/9j/4AAQSkZJRgABAQAAAQABAAD/2wCEAAkGBhQQERQUEhIVFRQWFRcXFhUVFBgVFRgaGBwcFRgdGB0YHSYeGBklGhQUHy8gIycsLCwsFh4xNTAqNSYrLCkBCQoKDgwOGQ8PGikkHyQvKiwpKSwpLCksKSo1KS8sLCwsLCwsLCwsKSksLCksLCkpKSkpKSwsLCwqKSwpKSwsKf/AABEIALkAgAMBIgACEQEDEQH/xAAcAAEAAgMBAQEAAAAAAAAAAAAABQYBBAcDAgj/xAA7EAACAQIEAwYFAgUCBwEAAAABAgADEQQSITEFBkETIlFhcYEHMpGhwVKxI2LR4fAV8SRCcoKSorIU/8QAGgEBAAMBAQEAAAAAAAAAAAAAAAIDBQQBBv/EACURAAICAQQCAgMBAQAAAAAAAAABAhEDBBIhMUFREyIyYYGhBf/aAAwDAQACEQMRAD8A7jERAEREAREQBERAEREAREQBERAEREAREQBERAERMGADPDE8Qp0vndV9Tr9NzKtzNxlzVNJGIVR3rEglt9x0EhQlzc3v4neXRxWrZVLJXBchzbhzezMSOmRvtpJDB8Rp1hem4a24B1HqNwfWUBaI8/eAWVrhiPMEg/aT+H0yKyv0dIiV3lrjTVCaVQ3IF1J3IG4PiRpLFKJRcXTLk7ViIiRPRERAEREAREQBMTMwYBzbiNW1etfftH/eedOqTspmvx/HIuNrovecPrrYLmAIv567T5pYpv7AD8mWvVY4cNlcdJlycpEhnb9I+882rHqv3ngmKP6j9F/AnnVxTDqD6gj7j+kLXYib0GVE1yy2bFU7dAxPpaX0TmfKvHqQxihmCsRksd7v8trb3ItOlieZJKTtEYQcVUjMRErJiIiAIiIAiIgCYMzMGAcO45ws4XieKF+45WoCege7fvcR/r1IOEYqTa+jC9vMHX3k3zzhaq1KNfsmqZzVpVWDABWFQmnmLHYqxAsOkqfEOHVHFlRVuLfPfQm5Fwu1xeZuWNS5NTFO4qiwjFKBfp662mk/MFAnKGN7XPdOg2HTaQ1PFsKbIcOxCuqM+dezF7DVt7ai+k3eHcFdNimXf5WYDrYXYStR9l0pX0SHLODT/U6VWp3VSmzkm9hYgKTbbVhqdBO1IdBbac4+G/DahrYmvVdHphRRFqeXU5aj31IsNB/tL1wWjkoU16AaeQvdR7CwmhhVRMzPK5G9ERLigREQBERAExF5gtAM3mjxbjVHCpnr1Vpjpc6n0A1J9BKNzl8RtGo4M66hq19B0ITz/m+k5TiMRULDO7N5sxY6+ZMko2cmTUqLpcnQeYPiEmLSvTw9HPSNVFqFyVYA2C1UA2GcAa7XU9ZE4gjJbOwvcfMftKZw/HnDVS9sy3IdP1I2hHltcHoQDJ2nxMdo9IHPlclbjKXU6gj+axtbynHqYPtHf/z9RutNklg+IUhSZQp6jL+rx33v1nrgmp/KFI0vbXKP7TRS1xbML9L2H9Zs1Q9NGqsjCmotYKdb6XJP0A6mcat9GvKS9knw/jNfDq+VwMPlLFLC2Y90JboS1jcWNr6ye4Z8WNAK+HI6FqTXH/i2v3kRgODVq6qGo9nQqUwSWK9p2hW6sRe4C6KB4FvGVWj8wB63+o3mrhj9eT5nV5ZQyXHo77w/iCV6a1KbBkYXBH58D0tNqct+HvGDRxIolv4dUGynbPuCPAkC06jeSaouxZPkjZmIieFoiJgwCp8/cXGHpqz1Ozp2JYk2Btaw8TvsJzer8YafYV6KtUZXUKjlD3QdH13tl2nx8Rsc2O4klKrc0MPSNUU9gzMwUX+ig+801oPYEEBbaKLKtttrWA9byuMLe+yU5/XZRFYPEJU1pkMOtunt0n1Uw99B6j8zT4nghRdcQgyEOFqquisGuLkeNwQR6GTmKwbUnGbY7HoVPh9ROhSV0Y+bA4fZdEFicPct53vLTw3lNcVhqOIoBXrrYPTqscjmmMmXT5TYD1v0kLVp20k1yNxX/wDNW7FzalWIsdstTZT6Ed0+0SR7psm2XJ9r8SKWGLKeH5HUkWDroRvc5PEGSfBsTW4w1OviAtPDUjdKCkt2lQD53JsLC+g85nm/l+k2LwLVKK/xMT2dQ2+cFSwz+Oqy04bCBTkCBUHyqLBQPIdJSkjWbskKbdfDW9/f8Tkrbg/zn76/mdYrsiJ/EZVB7upte+mnXrOZYvBmnUdG3VwPpt9rGXRM/Wc0MPiilRXXdGDD2IP4ndqNQMoYbEAj0Os/PeAfNTVvFfyZ3blytnwlA+NJPsAPxPJnmifaJKIiQNAxILmjFuioFJUE6kaHTp+faTsp3NmIZ6vZhyqqAe71be58dDtKssqiW4o3I5fznh6lHEJigrVFIZag3Yq3eI9QdR6Tww/GabpenVpkfzMEYeRDEEf5rLrWQVA1OqNfLY+DL/mk5rztw1KbBOzUlte1AGbTobdb2lWLNt+pfk0+92jw4tjUxDJhqbhi7qalQaqoBJ32JuSdNNhLZznX/gIVGgO/kFNv2H0lH5bwPaOulrKM3QXUlT+w+sv/AB9UGFs21rendN57Kd5UinJjrTy/ZBgh0Vh1E9+yByeN1/cSI4Bic1LKdwNP895NYQg/9qsfoD/ad/g+bqmb/OXPjV1DUqIHY1kroxYkkU26i3VSfSbeI+I1arS7lFEY6rUVibA+Cnr6ytUlFtRp8pHkdDI3l5yUanfVGKC/gpt+1pHajp+ebi+eiYoVHc5qjs7H/mYkmTvM1YFUrdXw4Zv+pMyE++USEo/MR9pnnfFuMPh0RSxqUCLDU2Wo17Ab7w+CuFztEl8O+GLimw9N9UKHMAbXC3O49p2+hQCKFUAKoAAGwA0E5Z8E8MVDh1IdVI7wsV1DaeocTrEg3ZpYMWyPPkRETwvMSk86U2pVRUCEowANrbj82t9Jdpq8SwC16bI3XY+B6GV5I7o0WY5bZWczxeIR1tf0I0IlL4jSarWVXQZVJ1vcknXXw0ls4py81Koym6nyO48R5TXpcMFiGO/U7g9D9plSk0+TVg1XBTsEgwuPCnRHNx4d+yN/7CmfrLPzrRvhG12/oR+ZBc58PbKtQC7IdQOoOht+PO096PHBjcHvd1stQfYNbwO/kbjpOzH93GS/pnap7Mc1/UQnDKFkUjqok1wl/wDiKakXV7gjysb/AGv9JrYanZQPDSe+GuKtMjp2h+iN/WaJ85duzzQ6Hw/wyM5WS6s/6qlQj3/2n3xnGZKRVdalU5EHXXQn2E3uG4Xsqap+kAe/X73jye9Q58m5QQZ1LXy3bMBuQFLWHmctpp1aeIx2Id6ainRogU0c3yqbEGmg3ZmDG9vUkSRwmGztTU7GoGJ8AvfJ+i295v4PHijhlpoO/nqNfp3mLXPibEfSeSvwXafauZdFw+HGGCVGUZSEp2JW9iSwJOupOlvadAlG+GVLu1W8qa//AET+4l5lGPqzXnXFekIiJYQEREAq/PelOkQoLGplv1sQSR9hKdUuDbedF5h4Ya9EqvzKQy+o6e4JE569wLEWINiDuDODPD7WztwTqNHlVpq6kMAdNrSv8w/DR6WHGPwL9Ca1Emw+axKdLbXU+oMnwwl65d4eWwRp1BpUz2B/S+mv1MngVMr1D3R5Pz3T5kyaVqTow0Olx97Ge1PmPMxNGjUqEKw+WyjMMtydbDX7yVZLaHcaEHoRoZsYCuFTEjYmjYeZzodPYTv5MBOF9f6QvDOFsH7asc1QiwA+VB4Dzksqz4U6T7UyS4KJycnbJDhZ/i0xcAHOpJ6Zqbr+5E1qFTuifKtPKviAmUnYsB9T+0jKW1WXYoPJJQR1j4bJbDufGp+yj+st8r/JOCalhhmFi7FwOtja1/OwlglONVFG1k/JiIiTICIiAYtIzifLtHEG7qQ36lNj79DJSJ40n2ep10QmB5Sw9I5spcjYubge20mrTMQkl0G2+zk3PXJdWnXetQps9JzmIQXKMfm0Gtidb+cpj3BIIIOxBFiPI31n6LtOefFfgCdmMUtldSqP/Mp0B9QftJpvo4cunX5I5uJ9A+c9eGcP7Z0UN87hQB8xubH0kjzvyycDWyUbujIHGbVwLlSBewa1h9RLKfo5fhlVkWK423M6T8OuXqNXDdtWo03ftWKM6KxULYd0kaagmc45c4LWxVdaSp2ec61Kp1sNTYA9426TvXCOGLhqKUk+VBa53PiT5k3Mrl+zp02NqW427TMRIncIiIAiIgCIiAIiIAlZ+IeCatgKqquaxViP5QdfoNfaWaYKz1OnZ41ao4nydwpq+LRRcBWVi22i94nyubAes6Jz3ys2MpBqRtVphrDSzK1sy69e6CP7yb4dwWlh83ZUwuY3Nv8ANB5TdlssrcrXgrjjSVM5jyFwVxigzKymmCTnBB17oFraf2nThGWZkJzc3bJQjtVCIiQJiIiAIiIAiIgCIiAIiIAiIgCIiAIiIAiIgH//2Q=="/>
          <p:cNvSpPr>
            <a:spLocks noChangeAspect="1" noChangeArrowheads="1"/>
          </p:cNvSpPr>
          <p:nvPr/>
        </p:nvSpPr>
        <p:spPr bwMode="auto">
          <a:xfrm>
            <a:off x="76200" y="-846138"/>
            <a:ext cx="1219200" cy="1762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16" name="AutoShape 12" descr="data:image/jpg;base64,/9j/4AAQSkZJRgABAQAAAQABAAD/2wCEAAkGBhQQERQUEhIVFRQWFRcXFhUVFBgVFRgaGBwcFRgdGB0YHSYeGBklGhQUHy8gIycsLCwsFh4xNTAqNSYrLCkBCQoKDgwOGQ8PGikkHyQvKiwpKSwpLCksKSo1KS8sLCwsLCwsLCwsKSksLCksLCkpKSkpKSwsLCwqKSwpKSwsKf/AABEIALkAgAMBIgACEQEDEQH/xAAcAAEAAgMBAQEAAAAAAAAAAAAABQYBBAcDAgj/xAA7EAACAQIEAwYFAgUCBwEAAAABAgADEQQSITEFBkETIlFhcYEHMpGhwVKxI2LR4fAV8SRCcoKSorIU/8QAGgEBAAMBAQEAAAAAAAAAAAAAAAIDBQQBBv/EACURAAICAQQCAgMBAQAAAAAAAAABAhEDBBIhMUFREyIyYYGhBf/aAAwDAQACEQMRAD8A7jERAEREAREQBERAEREAREQBERAEREAREQBERAERMGADPDE8Qp0vndV9Tr9NzKtzNxlzVNJGIVR3rEglt9x0EhQlzc3v4neXRxWrZVLJXBchzbhzezMSOmRvtpJDB8Rp1hem4a24B1HqNwfWUBaI8/eAWVrhiPMEg/aT+H0yKyv0dIiV3lrjTVCaVQ3IF1J3IG4PiRpLFKJRcXTLk7ViIiRPRERAEREAREQBMTMwYBzbiNW1etfftH/eedOqTspmvx/HIuNrovecPrrYLmAIv567T5pYpv7AD8mWvVY4cNlcdJlycpEhnb9I+882rHqv3ngmKP6j9F/AnnVxTDqD6gj7j+kLXYib0GVE1yy2bFU7dAxPpaX0TmfKvHqQxihmCsRksd7v8trb3ItOlieZJKTtEYQcVUjMRErJiIiAIiIAiIgCYMzMGAcO45ws4XieKF+45WoCege7fvcR/r1IOEYqTa+jC9vMHX3k3zzhaq1KNfsmqZzVpVWDABWFQmnmLHYqxAsOkqfEOHVHFlRVuLfPfQm5Fwu1xeZuWNS5NTFO4qiwjFKBfp662mk/MFAnKGN7XPdOg2HTaQ1PFsKbIcOxCuqM+dezF7DVt7ai+k3eHcFdNimXf5WYDrYXYStR9l0pX0SHLODT/U6VWp3VSmzkm9hYgKTbbVhqdBO1IdBbac4+G/DahrYmvVdHphRRFqeXU5aj31IsNB/tL1wWjkoU16AaeQvdR7CwmhhVRMzPK5G9ERLigREQBERAExF5gtAM3mjxbjVHCpnr1Vpjpc6n0A1J9BKNzl8RtGo4M66hq19B0ITz/m+k5TiMRULDO7N5sxY6+ZMko2cmTUqLpcnQeYPiEmLSvTw9HPSNVFqFyVYA2C1UA2GcAa7XU9ZE4gjJbOwvcfMftKZw/HnDVS9sy3IdP1I2hHltcHoQDJ2nxMdo9IHPlclbjKXU6gj+axtbynHqYPtHf/z9RutNklg+IUhSZQp6jL+rx33v1nrgmp/KFI0vbXKP7TRS1xbML9L2H9Zs1Q9NGqsjCmotYKdb6XJP0A6mcat9GvKS9knw/jNfDq+VwMPlLFLC2Y90JboS1jcWNr6ye4Z8WNAK+HI6FqTXH/i2v3kRgODVq6qGo9nQqUwSWK9p2hW6sRe4C6KB4FvGVWj8wB63+o3mrhj9eT5nV5ZQyXHo77w/iCV6a1KbBkYXBH58D0tNqct+HvGDRxIolv4dUGynbPuCPAkC06jeSaouxZPkjZmIieFoiJgwCp8/cXGHpqz1Ozp2JYk2Btaw8TvsJzer8YafYV6KtUZXUKjlD3QdH13tl2nx8Rsc2O4klKrc0MPSNUU9gzMwUX+ig+801oPYEEBbaKLKtttrWA9byuMLe+yU5/XZRFYPEJU1pkMOtunt0n1Uw99B6j8zT4nghRdcQgyEOFqquisGuLkeNwQR6GTmKwbUnGbY7HoVPh9ROhSV0Y+bA4fZdEFicPct53vLTw3lNcVhqOIoBXrrYPTqscjmmMmXT5TYD1v0kLVp20k1yNxX/wDNW7FzalWIsdstTZT6Ed0+0SR7psm2XJ9r8SKWGLKeH5HUkWDroRvc5PEGSfBsTW4w1OviAtPDUjdKCkt2lQD53JsLC+g85nm/l+k2LwLVKK/xMT2dQ2+cFSwz+Oqy04bCBTkCBUHyqLBQPIdJSkjWbskKbdfDW9/f8Tkrbg/zn76/mdYrsiJ/EZVB7upte+mnXrOZYvBmnUdG3VwPpt9rGXRM/Wc0MPiilRXXdGDD2IP4ndqNQMoYbEAj0Os/PeAfNTVvFfyZ3blytnwlA+NJPsAPxPJnmifaJKIiQNAxILmjFuioFJUE6kaHTp+faTsp3NmIZ6vZhyqqAe71be58dDtKssqiW4o3I5fznh6lHEJigrVFIZag3Yq3eI9QdR6Tww/GabpenVpkfzMEYeRDEEf5rLrWQVA1OqNfLY+DL/mk5rztw1KbBOzUlte1AGbTobdb2lWLNt+pfk0+92jw4tjUxDJhqbhi7qalQaqoBJ32JuSdNNhLZznX/gIVGgO/kFNv2H0lH5bwPaOulrKM3QXUlT+w+sv/AB9UGFs21rendN57Kd5UinJjrTy/ZBgh0Vh1E9+yByeN1/cSI4Bic1LKdwNP895NYQg/9qsfoD/ad/g+bqmb/OXPjV1DUqIHY1kroxYkkU26i3VSfSbeI+I1arS7lFEY6rUVibA+Cnr6ytUlFtRp8pHkdDI3l5yUanfVGKC/gpt+1pHajp+ebi+eiYoVHc5qjs7H/mYkmTvM1YFUrdXw4Zv+pMyE++USEo/MR9pnnfFuMPh0RSxqUCLDU2Wo17Ab7w+CuFztEl8O+GLimw9N9UKHMAbXC3O49p2+hQCKFUAKoAAGwA0E5Z8E8MVDh1IdVI7wsV1DaeocTrEg3ZpYMWyPPkRETwvMSk86U2pVRUCEowANrbj82t9Jdpq8SwC16bI3XY+B6GV5I7o0WY5bZWczxeIR1tf0I0IlL4jSarWVXQZVJ1vcknXXw0ls4py81Koym6nyO48R5TXpcMFiGO/U7g9D9plSk0+TVg1XBTsEgwuPCnRHNx4d+yN/7CmfrLPzrRvhG12/oR+ZBc58PbKtQC7IdQOoOht+PO096PHBjcHvd1stQfYNbwO/kbjpOzH93GS/pnap7Mc1/UQnDKFkUjqok1wl/wDiKakXV7gjysb/AGv9JrYanZQPDSe+GuKtMjp2h+iN/WaJ85duzzQ6Hw/wyM5WS6s/6qlQj3/2n3xnGZKRVdalU5EHXXQn2E3uG4Xsqap+kAe/X73jye9Q58m5QQZ1LXy3bMBuQFLWHmctpp1aeIx2Id6ainRogU0c3yqbEGmg3ZmDG9vUkSRwmGztTU7GoGJ8AvfJ+i295v4PHijhlpoO/nqNfp3mLXPibEfSeSvwXafauZdFw+HGGCVGUZSEp2JW9iSwJOupOlvadAlG+GVLu1W8qa//AET+4l5lGPqzXnXFekIiJYQEREAq/PelOkQoLGplv1sQSR9hKdUuDbedF5h4Ya9EqvzKQy+o6e4JE569wLEWINiDuDODPD7WztwTqNHlVpq6kMAdNrSv8w/DR6WHGPwL9Ca1Emw+axKdLbXU+oMnwwl65d4eWwRp1BpUz2B/S+mv1MngVMr1D3R5Pz3T5kyaVqTow0Olx97Ge1PmPMxNGjUqEKw+WyjMMtydbDX7yVZLaHcaEHoRoZsYCuFTEjYmjYeZzodPYTv5MBOF9f6QvDOFsH7asc1QiwA+VB4Dzksqz4U6T7UyS4KJycnbJDhZ/i0xcAHOpJ6Zqbr+5E1qFTuifKtPKviAmUnYsB9T+0jKW1WXYoPJJQR1j4bJbDufGp+yj+st8r/JOCalhhmFi7FwOtja1/OwlglONVFG1k/JiIiTICIiAYtIzifLtHEG7qQ36lNj79DJSJ40n2ep10QmB5Sw9I5spcjYubge20mrTMQkl0G2+zk3PXJdWnXetQps9JzmIQXKMfm0Gtidb+cpj3BIIIOxBFiPI31n6LtOefFfgCdmMUtldSqP/Mp0B9QftJpvo4cunX5I5uJ9A+c9eGcP7Z0UN87hQB8xubH0kjzvyycDWyUbujIHGbVwLlSBewa1h9RLKfo5fhlVkWK423M6T8OuXqNXDdtWo03ftWKM6KxULYd0kaagmc45c4LWxVdaSp2ec61Kp1sNTYA9426TvXCOGLhqKUk+VBa53PiT5k3Mrl+zp02NqW427TMRIncIiIAiIgCIiAIiIAlZ+IeCatgKqquaxViP5QdfoNfaWaYKz1OnZ41ao4nydwpq+LRRcBWVi22i94nyubAes6Jz3ys2MpBqRtVphrDSzK1sy69e6CP7yb4dwWlh83ZUwuY3Nv8ANB5TdlssrcrXgrjjSVM5jyFwVxigzKymmCTnBB17oFraf2nThGWZkJzc3bJQjtVCIiQJiIiAIiIAiIgCIiAIiIAiIgCIiAIiIAiIgH//2Q=="/>
          <p:cNvSpPr>
            <a:spLocks noChangeAspect="1" noChangeArrowheads="1"/>
          </p:cNvSpPr>
          <p:nvPr/>
        </p:nvSpPr>
        <p:spPr bwMode="auto">
          <a:xfrm>
            <a:off x="76200" y="-846138"/>
            <a:ext cx="1219200" cy="1762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1518" name="Picture 14" descr="http://www.beautynationpl.com/en/images_en/docfile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3789040"/>
            <a:ext cx="1868220" cy="2708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287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Gender Inequalities</vt:lpstr>
      <vt:lpstr>Recap...</vt:lpstr>
      <vt:lpstr>Gender and Crime</vt:lpstr>
      <vt:lpstr>Slide 4</vt:lpstr>
      <vt:lpstr>Biological Explanations</vt:lpstr>
      <vt:lpstr>Gender bias in CJS?</vt:lpstr>
      <vt:lpstr>Feminist views on female crime</vt:lpstr>
      <vt:lpstr>Slide 8</vt:lpstr>
      <vt:lpstr>Gender Inequalities  Health</vt:lpstr>
      <vt:lpstr>What gender inequalities in health are you aware of?  Female AND male inequalities!</vt:lpstr>
      <vt:lpstr>Morbidity  -------------------------------  Mortality</vt:lpstr>
      <vt:lpstr>Life expectancy</vt:lpstr>
      <vt:lpstr>Life expectancy at birth in the UK has reached its highest level on record for both males and females.  A newborn baby boy could expect to live 77.7 years and a newborn baby girl 81.9 years if mortality rates remain the same as they were in 2007–09</vt:lpstr>
      <vt:lpstr>Slide 14</vt:lpstr>
      <vt:lpstr>Why do women live longer than men?</vt:lpstr>
      <vt:lpstr>Why do women suffer more illness than men?</vt:lpstr>
      <vt:lpstr>Feminism and Health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Inequalities</dc:title>
  <dc:creator>Lizzie</dc:creator>
  <cp:lastModifiedBy>Lizzie</cp:lastModifiedBy>
  <cp:revision>46</cp:revision>
  <dcterms:created xsi:type="dcterms:W3CDTF">2011-02-14T11:26:31Z</dcterms:created>
  <dcterms:modified xsi:type="dcterms:W3CDTF">2011-02-14T22:41:15Z</dcterms:modified>
</cp:coreProperties>
</file>