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69" r:id="rId6"/>
    <p:sldId id="270" r:id="rId7"/>
    <p:sldId id="271" r:id="rId8"/>
    <p:sldId id="272" r:id="rId9"/>
    <p:sldId id="273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7" r:id="rId20"/>
    <p:sldId id="268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527D9-2A7A-49D3-8756-83EE1F2A2AB0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9E02B-8880-4276-B9CC-30BF8DDFA0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en-GB" sz="8800" b="1" dirty="0" smtClean="0"/>
              <a:t>Education &amp; Gender</a:t>
            </a:r>
            <a:endParaRPr lang="en-GB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872808" cy="175260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chemeClr val="tx1"/>
                </a:solidFill>
              </a:rPr>
              <a:t>What do we know so far?....</a:t>
            </a:r>
            <a:endParaRPr lang="en-GB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Why are girls now doing better than they did in the past?</a:t>
            </a:r>
            <a:endParaRPr lang="en-GB" b="1" dirty="0"/>
          </a:p>
        </p:txBody>
      </p:sp>
      <p:sp>
        <p:nvSpPr>
          <p:cNvPr id="4" name="Oval 3"/>
          <p:cNvSpPr/>
          <p:nvPr/>
        </p:nvSpPr>
        <p:spPr>
          <a:xfrm>
            <a:off x="251520" y="2420888"/>
            <a:ext cx="360040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270892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Feminism</a:t>
            </a:r>
            <a:endParaRPr lang="en-GB" sz="4000" dirty="0"/>
          </a:p>
        </p:txBody>
      </p:sp>
      <p:sp>
        <p:nvSpPr>
          <p:cNvPr id="6" name="Oval 5"/>
          <p:cNvSpPr/>
          <p:nvPr/>
        </p:nvSpPr>
        <p:spPr>
          <a:xfrm>
            <a:off x="5220072" y="2348880"/>
            <a:ext cx="360040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796136" y="263691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Nature of jobs</a:t>
            </a:r>
            <a:endParaRPr lang="en-GB" sz="3200" dirty="0"/>
          </a:p>
        </p:txBody>
      </p:sp>
      <p:sp>
        <p:nvSpPr>
          <p:cNvPr id="8" name="Oval 7"/>
          <p:cNvSpPr/>
          <p:nvPr/>
        </p:nvSpPr>
        <p:spPr>
          <a:xfrm>
            <a:off x="2699792" y="4221088"/>
            <a:ext cx="360040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75856" y="4365104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/>
              <a:t>Equal opportunities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72808" cy="792088"/>
          </a:xfrm>
          <a:solidFill>
            <a:schemeClr val="bg1">
              <a:lumMod val="85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sz="5400" b="1" dirty="0" smtClean="0"/>
              <a:t>Feminism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Challenged the traditional stereotype of women's roles as housewives and </a:t>
            </a:r>
            <a:r>
              <a:rPr lang="en-GB" dirty="0" smtClean="0"/>
              <a:t>mothers</a:t>
            </a:r>
          </a:p>
          <a:p>
            <a:endParaRPr lang="en-GB" sz="1300" dirty="0" smtClean="0"/>
          </a:p>
          <a:p>
            <a:r>
              <a:rPr lang="en-GB" dirty="0" smtClean="0"/>
              <a:t>Women </a:t>
            </a:r>
            <a:r>
              <a:rPr lang="en-GB" dirty="0"/>
              <a:t>now look beyond this as their main role in </a:t>
            </a:r>
            <a:r>
              <a:rPr lang="en-GB" dirty="0" smtClean="0"/>
              <a:t>life</a:t>
            </a:r>
          </a:p>
          <a:p>
            <a:endParaRPr lang="en-GB" sz="1500" dirty="0"/>
          </a:p>
          <a:p>
            <a:pPr lvl="0">
              <a:buNone/>
            </a:pPr>
            <a:r>
              <a:rPr lang="en-GB" b="1" dirty="0" smtClean="0"/>
              <a:t>Sue </a:t>
            </a:r>
            <a:r>
              <a:rPr lang="en-GB" b="1" dirty="0"/>
              <a:t>Sharpe 'Just Like a Girl'</a:t>
            </a:r>
            <a:r>
              <a:rPr lang="en-GB" dirty="0"/>
              <a:t> </a:t>
            </a:r>
            <a:r>
              <a:rPr lang="en-GB" b="1" dirty="0"/>
              <a:t>(1976)</a:t>
            </a:r>
            <a:r>
              <a:rPr lang="en-GB" dirty="0"/>
              <a:t> </a:t>
            </a:r>
          </a:p>
          <a:p>
            <a:pPr lvl="1"/>
            <a:r>
              <a:rPr lang="en-GB" dirty="0" smtClean="0"/>
              <a:t>1976: girls</a:t>
            </a:r>
            <a:r>
              <a:rPr lang="en-GB" dirty="0"/>
              <a:t>' priorities were </a:t>
            </a:r>
            <a:r>
              <a:rPr lang="en-GB" dirty="0" smtClean="0"/>
              <a:t>“love</a:t>
            </a:r>
            <a:r>
              <a:rPr lang="en-GB" dirty="0"/>
              <a:t>, marriage, husbands, children, jobs and careers, more or less in that </a:t>
            </a:r>
            <a:r>
              <a:rPr lang="en-GB" dirty="0" smtClean="0"/>
              <a:t>order”</a:t>
            </a:r>
          </a:p>
          <a:p>
            <a:pPr lvl="1"/>
            <a:r>
              <a:rPr lang="en-GB" dirty="0" smtClean="0"/>
              <a:t>1994: “job</a:t>
            </a:r>
            <a:r>
              <a:rPr lang="en-GB" dirty="0"/>
              <a:t>, career and being able to support </a:t>
            </a:r>
            <a:r>
              <a:rPr lang="en-GB" dirty="0" smtClean="0"/>
              <a:t>themselves”</a:t>
            </a:r>
            <a:endParaRPr lang="en-GB" dirty="0"/>
          </a:p>
          <a:p>
            <a:pPr>
              <a:buNone/>
            </a:pPr>
            <a:endParaRPr lang="en-GB" dirty="0" smtClean="0"/>
          </a:p>
          <a:p>
            <a:endParaRPr lang="en-GB" sz="13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‘Patriarchal ideology’</a:t>
            </a:r>
          </a:p>
          <a:p>
            <a:endParaRPr lang="en-GB" sz="1200" dirty="0" smtClean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/>
              <a:t>	</a:t>
            </a:r>
            <a:endParaRPr lang="en-GB" dirty="0" smtClean="0"/>
          </a:p>
          <a:p>
            <a:pPr>
              <a:buNone/>
            </a:pPr>
            <a:r>
              <a:rPr lang="en-GB" i="1" dirty="0" smtClean="0"/>
              <a:t>Patriarchy = power and authority held by males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In the past this ideology was an </a:t>
            </a:r>
            <a:r>
              <a:rPr lang="en-GB" dirty="0"/>
              <a:t>obstacle to many women doing well in </a:t>
            </a:r>
            <a:r>
              <a:rPr lang="en-GB" dirty="0" smtClean="0"/>
              <a:t>school and </a:t>
            </a:r>
            <a:r>
              <a:rPr lang="en-GB" dirty="0"/>
              <a:t>the job market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6048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800" b="1" dirty="0" smtClean="0"/>
              <a:t>Beliefs such as...</a:t>
            </a:r>
          </a:p>
          <a:p>
            <a:pPr>
              <a:buNone/>
            </a:pPr>
            <a:endParaRPr lang="en-GB" sz="2900" dirty="0"/>
          </a:p>
          <a:p>
            <a:pPr lvl="0"/>
            <a:r>
              <a:rPr lang="en-GB" sz="2900" dirty="0"/>
              <a:t>Women </a:t>
            </a:r>
            <a:r>
              <a:rPr lang="en-GB" sz="2900" dirty="0" smtClean="0"/>
              <a:t>were </a:t>
            </a:r>
            <a:r>
              <a:rPr lang="en-GB" sz="2900" dirty="0"/>
              <a:t>intellectually inferior (genetic</a:t>
            </a:r>
            <a:r>
              <a:rPr lang="en-GB" sz="2900" dirty="0" smtClean="0"/>
              <a:t>)</a:t>
            </a:r>
          </a:p>
          <a:p>
            <a:pPr lvl="0"/>
            <a:endParaRPr lang="en-GB" sz="1200" dirty="0"/>
          </a:p>
          <a:p>
            <a:pPr lvl="0"/>
            <a:r>
              <a:rPr lang="en-GB" sz="2900" dirty="0"/>
              <a:t>A woman’s place </a:t>
            </a:r>
            <a:r>
              <a:rPr lang="en-GB" sz="2900" dirty="0" smtClean="0"/>
              <a:t>is </a:t>
            </a:r>
            <a:r>
              <a:rPr lang="en-GB" sz="2900" dirty="0"/>
              <a:t>in the home therefore </a:t>
            </a:r>
            <a:endParaRPr lang="en-GB" sz="2900" dirty="0" smtClean="0"/>
          </a:p>
          <a:p>
            <a:pPr lvl="0">
              <a:buNone/>
            </a:pPr>
            <a:r>
              <a:rPr lang="en-GB" sz="2900" dirty="0" smtClean="0"/>
              <a:t>	education not </a:t>
            </a:r>
            <a:r>
              <a:rPr lang="en-GB" sz="2900" dirty="0"/>
              <a:t>important </a:t>
            </a:r>
            <a:r>
              <a:rPr lang="en-GB" sz="2900" dirty="0" smtClean="0"/>
              <a:t>to them</a:t>
            </a:r>
          </a:p>
          <a:p>
            <a:pPr lvl="0"/>
            <a:endParaRPr lang="en-GB" sz="1300" dirty="0"/>
          </a:p>
          <a:p>
            <a:pPr lvl="0"/>
            <a:r>
              <a:rPr lang="en-GB" sz="2900" dirty="0"/>
              <a:t>A woman’s feminine nature not suited to </a:t>
            </a:r>
            <a:endParaRPr lang="en-GB" sz="2900" dirty="0" smtClean="0"/>
          </a:p>
          <a:p>
            <a:pPr lvl="0">
              <a:buNone/>
            </a:pPr>
            <a:r>
              <a:rPr lang="en-GB" sz="2900" dirty="0" smtClean="0"/>
              <a:t>	competition </a:t>
            </a:r>
            <a:r>
              <a:rPr lang="en-GB" sz="2900" dirty="0"/>
              <a:t>which education </a:t>
            </a:r>
            <a:r>
              <a:rPr lang="en-GB" sz="2900" dirty="0" smtClean="0"/>
              <a:t>involves</a:t>
            </a:r>
          </a:p>
          <a:p>
            <a:pPr lvl="0"/>
            <a:endParaRPr lang="en-GB" sz="1300" dirty="0"/>
          </a:p>
          <a:p>
            <a:pPr lvl="0"/>
            <a:r>
              <a:rPr lang="en-GB" sz="2900" dirty="0"/>
              <a:t>Queen </a:t>
            </a:r>
            <a:r>
              <a:rPr lang="en-GB" sz="2900" dirty="0" smtClean="0"/>
              <a:t>Victoria: </a:t>
            </a:r>
            <a:r>
              <a:rPr lang="en-GB" sz="2900" dirty="0"/>
              <a:t>“let a woman be what God intended, a helpmate for man but with totally different duties” (late 1800s – 19</a:t>
            </a:r>
            <a:r>
              <a:rPr lang="en-GB" sz="2900" baseline="30000" dirty="0"/>
              <a:t>th</a:t>
            </a:r>
            <a:r>
              <a:rPr lang="en-GB" sz="2900" dirty="0"/>
              <a:t> century</a:t>
            </a:r>
            <a:r>
              <a:rPr lang="en-GB" sz="2900" dirty="0" smtClean="0"/>
              <a:t>)</a:t>
            </a:r>
          </a:p>
          <a:p>
            <a:pPr lvl="0"/>
            <a:endParaRPr lang="en-GB" dirty="0" smtClean="0"/>
          </a:p>
          <a:p>
            <a:pPr>
              <a:buNone/>
            </a:pPr>
            <a:r>
              <a:rPr lang="en-GB" sz="3800" i="1" dirty="0" smtClean="0"/>
              <a:t>	Men </a:t>
            </a:r>
            <a:r>
              <a:rPr lang="en-GB" sz="3800" i="1" dirty="0"/>
              <a:t>wanted to keep their dominance in the home </a:t>
            </a:r>
            <a:r>
              <a:rPr lang="en-GB" sz="3800" i="1" dirty="0" smtClean="0"/>
              <a:t>and workplace</a:t>
            </a:r>
            <a:r>
              <a:rPr lang="en-GB" sz="3800" i="1" dirty="0"/>
              <a:t>; educated women would be a </a:t>
            </a:r>
            <a:r>
              <a:rPr lang="en-GB" sz="3800" i="1" dirty="0" smtClean="0"/>
              <a:t>threat </a:t>
            </a:r>
            <a:r>
              <a:rPr lang="en-GB" sz="3800" i="1" dirty="0"/>
              <a:t>to jobs and stability of home life.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/>
              <a:t>So...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/>
          <a:lstStyle/>
          <a:p>
            <a:r>
              <a:rPr lang="en-GB" dirty="0" smtClean="0"/>
              <a:t>TODAY girls have higher aspirations (Sue Sharpe) and don’t just want to be housewives</a:t>
            </a:r>
          </a:p>
          <a:p>
            <a:endParaRPr lang="en-GB" dirty="0"/>
          </a:p>
          <a:p>
            <a:r>
              <a:rPr lang="en-GB" dirty="0" smtClean="0"/>
              <a:t>Girls want jobs, careers and a good income</a:t>
            </a:r>
          </a:p>
          <a:p>
            <a:endParaRPr lang="en-GB" dirty="0"/>
          </a:p>
          <a:p>
            <a:r>
              <a:rPr lang="en-GB" b="1" dirty="0" smtClean="0"/>
              <a:t>SO </a:t>
            </a:r>
            <a:r>
              <a:rPr lang="en-GB" dirty="0" smtClean="0"/>
              <a:t>more value is put on education </a:t>
            </a:r>
            <a:endParaRPr lang="en-GB" b="1" dirty="0"/>
          </a:p>
        </p:txBody>
      </p:sp>
      <p:pic>
        <p:nvPicPr>
          <p:cNvPr id="20482" name="Picture 2" descr="http://t2.gstatic.com/images?q=tbn:ANd9GcQDBHN9SCxMPxTKOb3IjnXTEG4e_TEzpFKkGmzxTkG5t86ft-7I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308" y="4725144"/>
            <a:ext cx="2564535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numbers of ‘male’ </a:t>
            </a:r>
            <a:r>
              <a:rPr lang="en-GB" dirty="0" smtClean="0"/>
              <a:t>jobs (particularly </a:t>
            </a:r>
            <a:r>
              <a:rPr lang="en-GB" dirty="0"/>
              <a:t>in semi and unskilled manual </a:t>
            </a:r>
            <a:r>
              <a:rPr lang="en-GB" dirty="0" smtClean="0"/>
              <a:t>work) </a:t>
            </a:r>
            <a:r>
              <a:rPr lang="en-GB" dirty="0"/>
              <a:t>have been declining in recent </a:t>
            </a:r>
            <a:r>
              <a:rPr lang="en-GB" dirty="0" smtClean="0"/>
              <a:t>years</a:t>
            </a:r>
          </a:p>
          <a:p>
            <a:endParaRPr lang="en-GB" sz="1200" dirty="0" smtClean="0"/>
          </a:p>
          <a:p>
            <a:r>
              <a:rPr lang="en-GB" dirty="0" smtClean="0"/>
              <a:t>At the same time, </a:t>
            </a:r>
            <a:r>
              <a:rPr lang="en-GB" dirty="0"/>
              <a:t>there are growing </a:t>
            </a:r>
            <a:r>
              <a:rPr lang="en-GB" dirty="0" smtClean="0"/>
              <a:t>job </a:t>
            </a:r>
            <a:r>
              <a:rPr lang="en-GB" dirty="0"/>
              <a:t>opportunities for </a:t>
            </a:r>
            <a:r>
              <a:rPr lang="en-GB" dirty="0" smtClean="0"/>
              <a:t>women </a:t>
            </a:r>
            <a:r>
              <a:rPr lang="en-GB" dirty="0"/>
              <a:t>in the service </a:t>
            </a:r>
            <a:r>
              <a:rPr lang="en-GB" dirty="0" smtClean="0"/>
              <a:t>sector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400" dirty="0" smtClean="0"/>
              <a:t>i.e. retail, hospitality, education, banking etc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dirty="0" smtClean="0"/>
              <a:t>Another reason why girls have become more ambitious</a:t>
            </a:r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260648"/>
            <a:ext cx="7272808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Nature of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208912" cy="5472608"/>
          </a:xfrm>
        </p:spPr>
        <p:txBody>
          <a:bodyPr/>
          <a:lstStyle/>
          <a:p>
            <a:r>
              <a:rPr lang="en-GB" dirty="0"/>
              <a:t>Many girls growing up today have mothers in full time employment = positive role </a:t>
            </a:r>
            <a:r>
              <a:rPr lang="en-GB" dirty="0" smtClean="0"/>
              <a:t>models</a:t>
            </a:r>
          </a:p>
          <a:p>
            <a:endParaRPr lang="en-GB" dirty="0"/>
          </a:p>
          <a:p>
            <a:r>
              <a:rPr lang="en-GB" dirty="0" smtClean="0"/>
              <a:t>Don’t see working as just a male activity</a:t>
            </a:r>
          </a:p>
          <a:p>
            <a:endParaRPr lang="en-GB" dirty="0"/>
          </a:p>
          <a:p>
            <a:r>
              <a:rPr lang="en-GB" dirty="0"/>
              <a:t>Girls now recognise that the future involves paid employment, often alongside family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Sociological research </a:t>
            </a:r>
            <a:r>
              <a:rPr lang="en-GB" dirty="0" smtClean="0"/>
              <a:t>looking at the </a:t>
            </a:r>
            <a:r>
              <a:rPr lang="en-GB" dirty="0"/>
              <a:t>under-performance of girls in </a:t>
            </a:r>
            <a:r>
              <a:rPr lang="en-GB" dirty="0" smtClean="0"/>
              <a:t>schools in the </a:t>
            </a:r>
            <a:r>
              <a:rPr lang="en-GB" dirty="0"/>
              <a:t>past led to a greater emphasis on </a:t>
            </a:r>
            <a:r>
              <a:rPr lang="en-GB" i="1" dirty="0"/>
              <a:t>equal opportunities in </a:t>
            </a:r>
            <a:r>
              <a:rPr lang="en-GB" i="1" dirty="0" smtClean="0"/>
              <a:t>schools</a:t>
            </a:r>
          </a:p>
          <a:p>
            <a:endParaRPr lang="en-GB" i="1" dirty="0"/>
          </a:p>
          <a:p>
            <a:pPr>
              <a:buNone/>
            </a:pPr>
            <a:r>
              <a:rPr lang="en-GB" dirty="0" smtClean="0"/>
              <a:t>i.e. Teachers more aware of gender stereotyping in teaching and teaching material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260648"/>
            <a:ext cx="7272808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Equal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E.g. Gender Stereotypes in Textbooks</a:t>
            </a:r>
          </a:p>
          <a:p>
            <a:pPr>
              <a:buNone/>
            </a:pPr>
            <a:endParaRPr lang="en-GB" sz="1300" dirty="0" smtClean="0"/>
          </a:p>
          <a:p>
            <a:pPr>
              <a:buNone/>
            </a:pPr>
            <a:r>
              <a:rPr lang="en-GB" dirty="0" smtClean="0"/>
              <a:t>Women on Words and Images (1972):</a:t>
            </a:r>
          </a:p>
          <a:p>
            <a:pPr>
              <a:buNone/>
            </a:pPr>
            <a:endParaRPr lang="en-GB" sz="1200" dirty="0" smtClean="0"/>
          </a:p>
          <a:p>
            <a:pPr lvl="2"/>
            <a:r>
              <a:rPr lang="en-GB" dirty="0" smtClean="0"/>
              <a:t>Analysis of 134 textbooks </a:t>
            </a:r>
          </a:p>
          <a:p>
            <a:pPr lvl="2"/>
            <a:r>
              <a:rPr lang="en-GB" dirty="0" smtClean="0"/>
              <a:t>They found.....</a:t>
            </a:r>
          </a:p>
          <a:p>
            <a:pPr lvl="2"/>
            <a:r>
              <a:rPr lang="en-GB" dirty="0" smtClean="0"/>
              <a:t>3 to 1 ratio of adult male main characters to adult female main characters</a:t>
            </a:r>
          </a:p>
          <a:p>
            <a:pPr lvl="2"/>
            <a:r>
              <a:rPr lang="en-GB" dirty="0" smtClean="0"/>
              <a:t>References to 147 different occupations for males and only 25 occupations for females</a:t>
            </a:r>
          </a:p>
          <a:p>
            <a:pPr lvl="2"/>
            <a:r>
              <a:rPr lang="en-GB" dirty="0" smtClean="0"/>
              <a:t>Male characters portrayed as creative, brave, persevering, achieving and capable of solving problems</a:t>
            </a:r>
          </a:p>
          <a:p>
            <a:pPr lvl="2"/>
            <a:r>
              <a:rPr lang="en-GB" dirty="0" smtClean="0"/>
              <a:t>Girls: dependent, passive, incompetent, fearful and concerned about their looks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t2.gstatic.com/images?q=tbn:ANd9GcRO1PqNsT9CWRD3SXZr6XW0Ans5eDai6HrLVaBf7flUDAVsdbU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392488" cy="4392488"/>
          </a:xfrm>
          <a:prstGeom prst="rect">
            <a:avLst/>
          </a:prstGeom>
          <a:noFill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00808"/>
            <a:ext cx="383858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We know that...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 the past males used to do best at school, and were more likely to enter further and higher education</a:t>
            </a:r>
          </a:p>
          <a:p>
            <a:endParaRPr lang="en-GB" dirty="0"/>
          </a:p>
          <a:p>
            <a:pPr lvl="0"/>
            <a:r>
              <a:rPr lang="en-GB" dirty="0" smtClean="0">
                <a:ea typeface="Verdana" pitchFamily="34" charset="0"/>
                <a:cs typeface="Verdana" pitchFamily="34" charset="0"/>
              </a:rPr>
              <a:t>Early 1990s: girls began to outperform boys in all areas and at all levels of the education system</a:t>
            </a:r>
          </a:p>
          <a:p>
            <a:pPr lvl="0"/>
            <a:endParaRPr lang="en-GB" dirty="0"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GB" b="1" dirty="0" smtClean="0">
                <a:ea typeface="Verdana" pitchFamily="34" charset="0"/>
                <a:cs typeface="Verdana" pitchFamily="34" charset="0"/>
              </a:rPr>
              <a:t>ALSO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 there are now more females than males going on to FE and 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E.g. G.I.S.T (Girls into science and technology)</a:t>
            </a:r>
          </a:p>
          <a:p>
            <a:endParaRPr lang="en-GB" dirty="0" smtClean="0"/>
          </a:p>
          <a:p>
            <a:r>
              <a:rPr lang="en-GB" dirty="0" smtClean="0"/>
              <a:t>Aimed to get more girls interested in traditionally ‘male’ subjects</a:t>
            </a:r>
          </a:p>
          <a:p>
            <a:endParaRPr lang="en-GB" sz="1200" dirty="0" smtClean="0"/>
          </a:p>
          <a:p>
            <a:r>
              <a:rPr lang="en-GB" dirty="0" smtClean="0"/>
              <a:t>Included visits by female scientists to act as positive role models and developed curriculum materials that would appeal to female interests. </a:t>
            </a:r>
          </a:p>
          <a:p>
            <a:endParaRPr lang="en-GB" dirty="0"/>
          </a:p>
        </p:txBody>
      </p:sp>
      <p:sp>
        <p:nvSpPr>
          <p:cNvPr id="1027" name="AutoShape 3" descr="data:image/jpg;base64,/9j/4AAQSkZJRgABAQAAAQABAAD/2wCEAAkGBhMSERUTEhQVFBUTGBcYFRUXFRcXFRUVFxQVFRQWFxcXGyYeFxkjGRQVHy8gJScpLSwsFR4xNTAqNSYrLCkBCQoKDgwOGg8PGiokHyIpLCoqLCksKSksLCkpLCwpKSwsLCwpLCksKS0sLCksLCwpLCwpLCwsKSksLCksKSwpKf/AABEIAJgAnAMBIgACEQEDEQH/xAAcAAACAgMBAQAAAAAAAAAAAAAEBQMGAAECBwj/xAA9EAABAwIEAwYDBgQFBQAAAAABAAIRAyEEBRIxQVFhBhNxgZGhIjLBByNCUrHRFBZi8BVUcpLhM0NTsvH/xAAaAQACAwEBAAAAAAAAAAAAAAACAwEEBQAG/8QAKBEAAgIBBQAABQUBAAAAAAAAAAECAxEEEiExQRMyUWGhIiNxkcEF/9oADAMBAAIRAxEAPwC2UMyJIBHFcsmnUe0XbOoDgQbqbD5dNzYe/ojHMoyHONwIuYHO6RXpLZrhcHWamuHbC8uxIdabO2nnyKDq5hpcWltwYWf4jQYbQOIPA+aFxmZU3OJIMmLg/ROf/Nu8FrXVehAzUflXQzZv5fZAgNPy7dd1vuVn2Vyrk4yXJdhNTW6LGLc0b+Uei7GaM/KPRLW0Um7U5kKFKAfjfYDkOJQhpNsG7VdoO+doZ8FNu5EAvPPwSPD1qbb6dR57pVRpvrGGCTxJ2CeYPs1UPzEeinaW4rC4O/8AHQP+2W+IhYztFSPze3/KZ0OyDAJdcrv+W6fAey7ag0DYbN6JsHGeqHr1C58ACOnJMj2cZExcKTC4ZrZPHgltJBEOKwsMc4WMX5enFVCrinA7A+0/sVcs0rkD4T+yqmLaCZ9UUWKkXfsPnrKjO7fGpt2zvHEeStoNLk1ePZRiDTqtPXfmvQGAxuuawytNcli00uTVnd0vytVfAdzXUu5rhZusXvO5A56ZXL8soOEOqPnnqF/KIQ2NxFUA6WFx5gzbpdK8RleMMEUpn+tsjqRNl7V8LvB5Vc9LIwPZZlw3EPAO4cGke0QuavZzu6ZPeVHaBYB0EjyCHo5bi4J0NJgEs1FroM87TbmoaWdVGSHsqAAxG5DuUqtOSsTUbMMswTreZQIqGc6LMaBO5JJcfElC1+0FcOI1NA5QrHhspOJHeOp93HExLo5gcuZVPzZsVSF52yOLWm8/c3K5Zgmlj7DzAdqngfExjvGfoqr2pzQ4jEbATADRsAP+bq9YHsQ002ukXaCbdJVKyLBh+KqucPlJAHL4iB+iTleFmtcjzJMAKbBa5uU7oPjZD0gEXTcAhLqOw8zdSteoxUapdTTsVJOCNz5S7G0eP9hNzSQOMfaELIZVcbii0wSldd3EJxmeHDgQkBokfCHX8N+imKFSZozFuFwr9ge1TRTbNBrrC+ojgqFh2OJIg9QATHXZX7s/2cFXD03zuPcGCpePRE+ib+bG/wCXb/uP7Lf82M/y7f8Acf2RJ7Iha/lEc1GYiMMjxebMpC93HYR+p4JW7tU6d4Ht6phmGT0q5aajiA0ydJAM8iDsPBM6dWg0MAIimIaDEHqeZ6r11kpR+SOfx/h5yEU/mlgUYftd+aP36RwK3/E06xqAHS57QYJtLdj0PRE55isNUaBUaLGQ4ATMRuEt/wAIo6G1Kbn6Q8BwJBgHiCRPNVLZVuGboY/plitTUsVSz+B5lWMe0OYGhx33jhcjmqRmo+9d4q34MGk6P/E4tniWOuJ6yVVc3d987x+qwcLe8dG0s7Vk9Ay/F1e6Z91+EfiHJUVtJwxWIeSBq0+O7jsOK9Hy3/pU/wDSP0VBzDCu72uAOXSSCUqK7HVv9SEuPzBjDArlp6myNyzMHuHxEOH5hf1SD+VnlxJLXEncnYcQnmDygU3N7sgEfPffc2iwT3CO3hjoznu5XA1dUKV4jMK0/C5jQOZT/NMN9yCDLjEjkCqjjcrc6w8/72QRSfY2ba6DcF2kGrS6vJ6GB7p0McHASQ7rxVPw3ZeQRU0GQYvcGReyY5PkVdg0zqHDoEVkILpiq7JviSD8xc1gLjsqtmI1udolpHp1mFYcyIaHNfeGzEB1wRMA2mFXMXQe8vidAcQDtIk7LoxSjkXOUnLajeRY/Euq90AQBvUDoDfE8fBejZdnrqFDS1ve6N3NGxJ4hUumwNDWs+HVxH163Vx7H5fVpYOrUYYc5xiwMhtuPmkyw+RkopV89hP81VizUKDt4BAMJ7g8c9zA40XAnwUeQvq1KIdVcQSbRAsmIou/O72QFY83yqhVxjy1rtDQJLjJtMRHEqUZA8YhtEvc4E3IAFvAypckzU4ajIaDrd/6gfuVy7tJ993ugSBAErW1Osu+I1F4RnUaarYnJZZYcN2OoN+YvfO+p0D0bCR18zbTecM5mkOkNiIiZB/vmt1O37xtTb6pNmdXvw2sbOY6Y5Az9ZVVTnN/uPP8jLoKEc18fwP/AOP1VHNi5aGmeMbHxVfzemRVv680ZWqwaVUcbHxCmz3D6mNqDhv4FFhNdFWi+fxMSfDL1lh+5p/6R+iTZ6GirBtImeE9Uuwvat7WNbpFgAucTmpqnWQBFoVPDRt1YcsG6eV0yZd5LWGwTe80t8/BaOYADYIfC5sGku2JMDkfNTkv4H+eYWGNfyt5ckoOBDrtuENmvaxrYbWnS7gAXewQ9HFDUTTJLLXnaeC5ZRyXHI0GSt3038FHiawYI28N106tIuT6lBVGgKWCwOq01LRA4niQocWwABo2CLe9CYgxuhyLZDRwGr7wmGNdIHEnovRnYcsweltjonzNz+q89GaAOaT8UEWItbZWKt2rqPpS0DSbHooeRd0srCHnZAu7j4jNzCerzjA9qatFulobHXdE/wA71uTfRFtZU3IEzemG4bDgR8snxPNIC/dWztbQpMbTpsMvaBqHKwuqNneK7jRcS87cgnJ7m39wEtqSCA5OMnwneNI/pI+o9wEjGycZHiCG28ES7REllNBDDNF7Du2HDysUwypwrUXM4gf37pbj6ml7Hj5akzyB2d9T5rrIq/d1r7TB87FMiY1kXGRE4xA5IjDPkEKXPMLordHXH1Q9B4BSZx7RtUWZxIyswmyIGEaWAGAOq60qOpkc371/hIgeFkpcmtHkHfgPihzmkcCSIRTKQaIAEdNvZCvyBpMmtUPIENt5wuG5EQZFWoPB2/sjwMlBL0NDrWQ7nolg0tgmeqDqv5IBLZ1qSvP32a0buO3NHNck2a1NVUbQ209VyXIqbOqtAAAkxpA8kXllctDW3h5kg8AdlXa2OJdA+UWeDvq4eSYZbmBc4k8P/gCmUXgWmmNq7IJHJREqDtFitNSg6fnkOHUQutSZHlZKklh4LX2rdScQWEF8feEc4sCvKu0uK7yoN7GPdevdu8qNJwfb7zkIuAN15piMma52ozYyphx8xL+wZRs0eATLKLM80sKaZWPu/NSyBhVpa6Dh+JhD2+Gzx6X8kJhWl928AXdbb/uj8DV0kEiRNxzBsR6IVodQrFo3pkxOxYZPoWlMra9M/VQ5yO8b99h2VOLd/Kx9oSX+KDDJbq6K29n8CTQexwhpcSzjbb9R7qsYvAO190wS/XAHNdbHGAtFPKcX4M34FzdAIPxs7xsXhvGfBSNpSFc8NhwymGmC8MDSegGw6SqHVzIMdpeY5Hgeh5FVJRa7NumeUSty4Tut1cOGjdCnFg7OHqon4gcT7qB+41XfyUTacrRrt5ys/ibWUi2zjEWsN1U8bjZqubwtI+oVtoU9Th1IS7tv2eGGIxDWktfEgfhf+xRwEzfhWa5LZnz+ily5xlo/MRKGx+LF7Em3hPJEZHQd3gc/cXA5I30CjebY51TEUmbBkyOqca1EcO0u1RddFEuiq3ll77ZY5taq0U3F4DYgX+Inh1Q2G+zrEVGaiWUydmunV5xsrnkPZSjhQCJe/wDO6J8hsE61KY147CbPKqv2ZYobOpHpqI/ULml2ZxFJul1I+IILY5yOC9WqbJfmdAvpPYDBc0wesSP0R/DTaRGWllFRyzKaDS0ViX6ogizJOwncrXaXJtNVlSmAIaAZ2AaYE8+S6y/GMqsAO9gfEGxHmnGKrd4YgkjaLm+/kreo00a8bTOha7otS78IssZppNDNWloPCDckxflMIrDzTLyaeriNMOcJ5lSUqTtMEaR1g+w/dFtww4yfH9tlXazwWaaVB5SKbmWd1GVTUa53d1DZrmxB4wZulOdURUbrFw72PEJ/9oOAeabKrNqdnDkHEQfWyrGW5jEsdcOsRyV6VK1FK+qEQuemvf0YmpvLTBupw6UXjMugqKnh1hv6HoU88o4ZSRDGLYpIijRUM4Lyyn97THNw/VXTMMpZXpPpPEtcD5HgR1Cp3Zr7zGsaNmBzj5CB7leiUWJ1UeMlS7s8SzX7O8XhiXtaKzBJ1Mu8D+pm/oluU0Xai6C1o5/M48zyC+hDTVYzzsK2tUNSm4U3O+cFstcedtijlF+AKXB5lC5cVb8X9nmJHylj+gJB9HBVzE5RUY4tex7SNwWn6IXx2LSPaqgWg5c0Kk2O6x6eSTB1lz8wXDCoKNf4o6rgUzzTEuOHxNSmfwvMeG49irBl+ZWsYPEhQfaNgWteyqIBqDSect2d6GPJVOhnbmfCRB5/stupqytZMS2LrseD0vKcY5znB5+EAEEnqm7XA7Fea4LtDa5Bnxt48/BNsJmTSfhe8efuR9EizSbnlMs1azatskWvOMN3mHqtG7mOjxiR7heT0MMRc7f3+uyvVXHVHtIFWQRBsNuNwleLYym0AQXbjkDzjiUzTwdaakK1NitacQatR+7a47wAQfb2+iXlqJw+p2oOMkzvd073OzR0CFeLrG10FG3K9NvQWOdWH4SBkreJq6GErmlKjGGdicQyg38R+I8hxPoqWMvBf67LH9nWUPBfiHbVG6Wc7O+In2V4osuhsry8UKQpgy1lgTyRtJw4EHzV1RwsGfKW5tm6jeKwFbfUA3IC5YQRIuEeAcnQC05y6UDzdQcbNG8hcVgpBWCie+6gk4plDD5j4lEAQULTMl3ipAZTftCxRfUYzhTA9XXJ9gqZXIIgi6u/bfLixwrC7KkNf/S4C1+AI9wqc+lvcHkHCCPoVtadJ1rBi6jKse4EbScDbV6gplhazh89vMBR0CB8zbeR+srK72fhaPID9VZbSE8sYOzsizbhRHMCbzcpa0hT0jxCT2MG2Be4uk7I3F4H4pHGJ6Te/uhMBRIgucGN4uO7jyaNynuCqio4kTDgG+QcbqrfpldF/VdFrTal0TT8fYBSwHGE47DZLD6lci86W/X2ROIy0sOk35dRwVjwmFFKk1g8/E7rBpi93Ph6K+aUOPSQMm5v0VcybICytUDy6AZaA4gQTZWcCFoEF3UcVdKBCzL2D8M+JJ/VEALcLZC4k4cumsW2tWnVIUECilmrSLofEY+AHdVixCdngIZjmuFiosK7fqVtYiwCEljXAtcA5rrFpEgjqFQ+0XZJ9DW9g7yhMhoHx0h14kdVixNptlXLj0VdVGyPJUammbX8RdctYOLgFtYtfJlJE9MU+BLj6Bc1MaBZvxO9gfrHJYsUtkJE1Bxn4nS489wPDgVbOz7Q9wptN7aiNmtF3GefTqsWI7P01toitbrEmXsOa8gndpkIl1ytLFgYN5PgDzLNNHws+J/sPFE5fSIpjV8xu7xKxYuOCQFhCxYuONOMBBPqAkyVixQzkf/Z"/>
          <p:cNvSpPr>
            <a:spLocks noChangeAspect="1" noChangeArrowheads="1"/>
          </p:cNvSpPr>
          <p:nvPr/>
        </p:nvSpPr>
        <p:spPr bwMode="auto">
          <a:xfrm>
            <a:off x="155575" y="-693738"/>
            <a:ext cx="1485900" cy="1447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9" name="AutoShape 5" descr="data:image/jpg;base64,/9j/4AAQSkZJRgABAQAAAQABAAD/2wCEAAkGBhMSERUTEhQVFBUTGBcYFRUXFRcXFRUVFxQVFRQWFxcXGyYeFxkjGRQVHy8gJScpLSwsFR4xNTAqNSYrLCkBCQoKDgwOGg8PGiokHyIpLCoqLCksKSksLCkpLCwpKSwsLCwpLCksKS0sLCksLCwpLCwpLCwsKSksLCksKSwpKf/AABEIAJgAnAMBIgACEQEDEQH/xAAcAAACAgMBAQAAAAAAAAAAAAAEBQMGAAECBwj/xAA9EAABAwIEAwYDBgQFBQAAAAABAAIRAyEEBRIxQVFhBhNxgZGhIjLBByNCUrHRFBZi8BVUcpLhM0NTsvH/xAAaAQACAwEBAAAAAAAAAAAAAAACAwEEBQAG/8QAKBEAAgIBBQAABQUBAAAAAAAAAAECAxEEEiExQRMyUWGhIiNxkcEF/9oADAMBAAIRAxEAPwC2UMyJIBHFcsmnUe0XbOoDgQbqbD5dNzYe/ojHMoyHONwIuYHO6RXpLZrhcHWamuHbC8uxIdabO2nnyKDq5hpcWltwYWf4jQYbQOIPA+aFxmZU3OJIMmLg/ROf/Nu8FrXVehAzUflXQzZv5fZAgNPy7dd1vuVn2Vyrk4yXJdhNTW6LGLc0b+Uei7GaM/KPRLW0Um7U5kKFKAfjfYDkOJQhpNsG7VdoO+doZ8FNu5EAvPPwSPD1qbb6dR57pVRpvrGGCTxJ2CeYPs1UPzEeinaW4rC4O/8AHQP+2W+IhYztFSPze3/KZ0OyDAJdcrv+W6fAey7ag0DYbN6JsHGeqHr1C58ACOnJMj2cZExcKTC4ZrZPHgltJBEOKwsMc4WMX5enFVCrinA7A+0/sVcs0rkD4T+yqmLaCZ9UUWKkXfsPnrKjO7fGpt2zvHEeStoNLk1ePZRiDTqtPXfmvQGAxuuawytNcli00uTVnd0vytVfAdzXUu5rhZusXvO5A56ZXL8soOEOqPnnqF/KIQ2NxFUA6WFx5gzbpdK8RleMMEUpn+tsjqRNl7V8LvB5Vc9LIwPZZlw3EPAO4cGke0QuavZzu6ZPeVHaBYB0EjyCHo5bi4J0NJgEs1FroM87TbmoaWdVGSHsqAAxG5DuUqtOSsTUbMMswTreZQIqGc6LMaBO5JJcfElC1+0FcOI1NA5QrHhspOJHeOp93HExLo5gcuZVPzZsVSF52yOLWm8/c3K5Zgmlj7DzAdqngfExjvGfoqr2pzQ4jEbATADRsAP+bq9YHsQ002ukXaCbdJVKyLBh+KqucPlJAHL4iB+iTleFmtcjzJMAKbBa5uU7oPjZD0gEXTcAhLqOw8zdSteoxUapdTTsVJOCNz5S7G0eP9hNzSQOMfaELIZVcbii0wSldd3EJxmeHDgQkBokfCHX8N+imKFSZozFuFwr9ge1TRTbNBrrC+ojgqFh2OJIg9QATHXZX7s/2cFXD03zuPcGCpePRE+ib+bG/wCXb/uP7Lf82M/y7f8Acf2RJ7Iha/lEc1GYiMMjxebMpC93HYR+p4JW7tU6d4Ht6phmGT0q5aajiA0ydJAM8iDsPBM6dWg0MAIimIaDEHqeZ6r11kpR+SOfx/h5yEU/mlgUYftd+aP36RwK3/E06xqAHS57QYJtLdj0PRE55isNUaBUaLGQ4ATMRuEt/wAIo6G1Kbn6Q8BwJBgHiCRPNVLZVuGboY/plitTUsVSz+B5lWMe0OYGhx33jhcjmqRmo+9d4q34MGk6P/E4tniWOuJ6yVVc3d987x+qwcLe8dG0s7Vk9Ay/F1e6Z91+EfiHJUVtJwxWIeSBq0+O7jsOK9Hy3/pU/wDSP0VBzDCu72uAOXSSCUqK7HVv9SEuPzBjDArlp6myNyzMHuHxEOH5hf1SD+VnlxJLXEncnYcQnmDygU3N7sgEfPffc2iwT3CO3hjoznu5XA1dUKV4jMK0/C5jQOZT/NMN9yCDLjEjkCqjjcrc6w8/72QRSfY2ba6DcF2kGrS6vJ6GB7p0McHASQ7rxVPw3ZeQRU0GQYvcGReyY5PkVdg0zqHDoEVkILpiq7JviSD8xc1gLjsqtmI1udolpHp1mFYcyIaHNfeGzEB1wRMA2mFXMXQe8vidAcQDtIk7LoxSjkXOUnLajeRY/Euq90AQBvUDoDfE8fBejZdnrqFDS1ve6N3NGxJ4hUumwNDWs+HVxH163Vx7H5fVpYOrUYYc5xiwMhtuPmkyw+RkopV89hP81VizUKDt4BAMJ7g8c9zA40XAnwUeQvq1KIdVcQSbRAsmIou/O72QFY83yqhVxjy1rtDQJLjJtMRHEqUZA8YhtEvc4E3IAFvAypckzU4ajIaDrd/6gfuVy7tJ993ugSBAErW1Osu+I1F4RnUaarYnJZZYcN2OoN+YvfO+p0D0bCR18zbTecM5mkOkNiIiZB/vmt1O37xtTb6pNmdXvw2sbOY6Y5Az9ZVVTnN/uPP8jLoKEc18fwP/AOP1VHNi5aGmeMbHxVfzemRVv680ZWqwaVUcbHxCmz3D6mNqDhv4FFhNdFWi+fxMSfDL1lh+5p/6R+iTZ6GirBtImeE9Uuwvat7WNbpFgAucTmpqnWQBFoVPDRt1YcsG6eV0yZd5LWGwTe80t8/BaOYADYIfC5sGku2JMDkfNTkv4H+eYWGNfyt5ckoOBDrtuENmvaxrYbWnS7gAXewQ9HFDUTTJLLXnaeC5ZRyXHI0GSt3038FHiawYI28N106tIuT6lBVGgKWCwOq01LRA4niQocWwABo2CLe9CYgxuhyLZDRwGr7wmGNdIHEnovRnYcsweltjonzNz+q89GaAOaT8UEWItbZWKt2rqPpS0DSbHooeRd0srCHnZAu7j4jNzCerzjA9qatFulobHXdE/wA71uTfRFtZU3IEzemG4bDgR8snxPNIC/dWztbQpMbTpsMvaBqHKwuqNneK7jRcS87cgnJ7m39wEtqSCA5OMnwneNI/pI+o9wEjGycZHiCG28ES7REllNBDDNF7Du2HDysUwypwrUXM4gf37pbj6ml7Hj5akzyB2d9T5rrIq/d1r7TB87FMiY1kXGRE4xA5IjDPkEKXPMLordHXH1Q9B4BSZx7RtUWZxIyswmyIGEaWAGAOq60qOpkc371/hIgeFkpcmtHkHfgPihzmkcCSIRTKQaIAEdNvZCvyBpMmtUPIENt5wuG5EQZFWoPB2/sjwMlBL0NDrWQ7nolg0tgmeqDqv5IBLZ1qSvP32a0buO3NHNck2a1NVUbQ209VyXIqbOqtAAAkxpA8kXllctDW3h5kg8AdlXa2OJdA+UWeDvq4eSYZbmBc4k8P/gCmUXgWmmNq7IJHJREqDtFitNSg6fnkOHUQutSZHlZKklh4LX2rdScQWEF8feEc4sCvKu0uK7yoN7GPdevdu8qNJwfb7zkIuAN15piMma52ozYyphx8xL+wZRs0eATLKLM80sKaZWPu/NSyBhVpa6Dh+JhD2+Gzx6X8kJhWl928AXdbb/uj8DV0kEiRNxzBsR6IVodQrFo3pkxOxYZPoWlMra9M/VQ5yO8b99h2VOLd/Kx9oSX+KDDJbq6K29n8CTQexwhpcSzjbb9R7qsYvAO190wS/XAHNdbHGAtFPKcX4M34FzdAIPxs7xsXhvGfBSNpSFc8NhwymGmC8MDSegGw6SqHVzIMdpeY5Hgeh5FVJRa7NumeUSty4Tut1cOGjdCnFg7OHqon4gcT7qB+41XfyUTacrRrt5ys/ibWUi2zjEWsN1U8bjZqubwtI+oVtoU9Th1IS7tv2eGGIxDWktfEgfhf+xRwEzfhWa5LZnz+ily5xlo/MRKGx+LF7Em3hPJEZHQd3gc/cXA5I30CjebY51TEUmbBkyOqca1EcO0u1RddFEuiq3ll77ZY5taq0U3F4DYgX+Inh1Q2G+zrEVGaiWUydmunV5xsrnkPZSjhQCJe/wDO6J8hsE61KY147CbPKqv2ZYobOpHpqI/ULml2ZxFJul1I+IILY5yOC9WqbJfmdAvpPYDBc0wesSP0R/DTaRGWllFRyzKaDS0ViX6ogizJOwncrXaXJtNVlSmAIaAZ2AaYE8+S6y/GMqsAO9gfEGxHmnGKrd4YgkjaLm+/kreo00a8bTOha7otS78IssZppNDNWloPCDckxflMIrDzTLyaeriNMOcJ5lSUqTtMEaR1g+w/dFtww4yfH9tlXazwWaaVB5SKbmWd1GVTUa53d1DZrmxB4wZulOdURUbrFw72PEJ/9oOAeabKrNqdnDkHEQfWyrGW5jEsdcOsRyV6VK1FK+qEQuemvf0YmpvLTBupw6UXjMugqKnh1hv6HoU88o4ZSRDGLYpIijRUM4Lyyn97THNw/VXTMMpZXpPpPEtcD5HgR1Cp3Zr7zGsaNmBzj5CB7leiUWJ1UeMlS7s8SzX7O8XhiXtaKzBJ1Mu8D+pm/oluU0Xai6C1o5/M48zyC+hDTVYzzsK2tUNSm4U3O+cFstcedtijlF+AKXB5lC5cVb8X9nmJHylj+gJB9HBVzE5RUY4tex7SNwWn6IXx2LSPaqgWg5c0Kk2O6x6eSTB1lz8wXDCoKNf4o6rgUzzTEuOHxNSmfwvMeG49irBl+ZWsYPEhQfaNgWteyqIBqDSect2d6GPJVOhnbmfCRB5/stupqytZMS2LrseD0vKcY5znB5+EAEEnqm7XA7Fea4LtDa5Bnxt48/BNsJmTSfhe8efuR9EizSbnlMs1azatskWvOMN3mHqtG7mOjxiR7heT0MMRc7f3+uyvVXHVHtIFWQRBsNuNwleLYym0AQXbjkDzjiUzTwdaakK1NitacQatR+7a47wAQfb2+iXlqJw+p2oOMkzvd073OzR0CFeLrG10FG3K9NvQWOdWH4SBkreJq6GErmlKjGGdicQyg38R+I8hxPoqWMvBf67LH9nWUPBfiHbVG6Wc7O+In2V4osuhsry8UKQpgy1lgTyRtJw4EHzV1RwsGfKW5tm6jeKwFbfUA3IC5YQRIuEeAcnQC05y6UDzdQcbNG8hcVgpBWCie+6gk4plDD5j4lEAQULTMl3ipAZTftCxRfUYzhTA9XXJ9gqZXIIgi6u/bfLixwrC7KkNf/S4C1+AI9wqc+lvcHkHCCPoVtadJ1rBi6jKse4EbScDbV6gplhazh89vMBR0CB8zbeR+srK72fhaPID9VZbSE8sYOzsizbhRHMCbzcpa0hT0jxCT2MG2Be4uk7I3F4H4pHGJ6Te/uhMBRIgucGN4uO7jyaNynuCqio4kTDgG+QcbqrfpldF/VdFrTal0TT8fYBSwHGE47DZLD6lci86W/X2ROIy0sOk35dRwVjwmFFKk1g8/E7rBpi93Ph6K+aUOPSQMm5v0VcybICytUDy6AZaA4gQTZWcCFoEF3UcVdKBCzL2D8M+JJ/VEALcLZC4k4cumsW2tWnVIUECilmrSLofEY+AHdVixCdngIZjmuFiosK7fqVtYiwCEljXAtcA5rrFpEgjqFQ+0XZJ9DW9g7yhMhoHx0h14kdVixNptlXLj0VdVGyPJUammbX8RdctYOLgFtYtfJlJE9MU+BLj6Bc1MaBZvxO9gfrHJYsUtkJE1Bxn4nS489wPDgVbOz7Q9wptN7aiNmtF3GefTqsWI7P01toitbrEmXsOa8gndpkIl1ytLFgYN5PgDzLNNHws+J/sPFE5fSIpjV8xu7xKxYuOCQFhCxYuONOMBBPqAkyVixQzkf/Z"/>
          <p:cNvSpPr>
            <a:spLocks noChangeAspect="1" noChangeArrowheads="1"/>
          </p:cNvSpPr>
          <p:nvPr/>
        </p:nvSpPr>
        <p:spPr bwMode="auto">
          <a:xfrm>
            <a:off x="155575" y="-693738"/>
            <a:ext cx="1485900" cy="1447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http://t2.gstatic.com/images?q=tbn:ANd9GcRdCQ1Prb-l9C0eDmjZH_8Ecw8TPyiGHw9tfGQO-gYRiy3Pla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09120"/>
            <a:ext cx="2143125" cy="21431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9168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://web1.beverlyhg-h.schools.nsw.edu.au/Faculty/Science/MCINERNEY/year%207/being%20a%20scientist/being%20a%20scientist.htm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increasing use of </a:t>
            </a:r>
            <a:r>
              <a:rPr lang="en-GB" b="1" dirty="0" smtClean="0"/>
              <a:t>coursework</a:t>
            </a:r>
            <a:r>
              <a:rPr lang="en-GB" dirty="0" smtClean="0"/>
              <a:t> in GCSE, AS/A level and vocational A levels in late 1980s</a:t>
            </a:r>
          </a:p>
          <a:p>
            <a:r>
              <a:rPr lang="en-GB" dirty="0" smtClean="0"/>
              <a:t>Coursework often requires good organisational and sustained application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Research shows the typical 14 year old girl can concentrate for about 3 or 4 times as long as fellow male students </a:t>
            </a:r>
          </a:p>
          <a:p>
            <a:r>
              <a:rPr lang="en-GB" dirty="0" smtClean="0"/>
              <a:t>Girls are also generally better organised than boys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260648"/>
            <a:ext cx="7272808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5987008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	Mitsos and Browne (1998) argued that girls are more successful at coursework because they are more organised and conscientious</a:t>
            </a:r>
            <a:endParaRPr lang="en-GB" sz="4000" dirty="0"/>
          </a:p>
        </p:txBody>
      </p:sp>
      <p:pic>
        <p:nvPicPr>
          <p:cNvPr id="26626" name="Picture 2" descr="http://t3.gstatic.com/images?q=tbn:ANd9GcS8HSpM4XjMg47ZkpZpds2KfZSDTowGOFRw3tFtJzQqY5eBzBmQ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276872"/>
            <a:ext cx="2300066" cy="345638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012160" y="5805264"/>
            <a:ext cx="3131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://blog.course-works.com/2008/02/21/what-is-a-coursework-bank/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899592" y="1484784"/>
            <a:ext cx="7200800" cy="374441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03848" y="2492896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WHY?</a:t>
            </a:r>
            <a:endParaRPr lang="en-GB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Why did boys do better in school than girls in the past?</a:t>
            </a:r>
            <a:endParaRPr lang="en-GB" b="1" dirty="0"/>
          </a:p>
        </p:txBody>
      </p:sp>
      <p:sp>
        <p:nvSpPr>
          <p:cNvPr id="4" name="Oval 3"/>
          <p:cNvSpPr/>
          <p:nvPr/>
        </p:nvSpPr>
        <p:spPr>
          <a:xfrm>
            <a:off x="251520" y="1844824"/>
            <a:ext cx="3744416" cy="19442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2276872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Dale Spender </a:t>
            </a:r>
          </a:p>
          <a:p>
            <a:pPr algn="ctr"/>
            <a:r>
              <a:rPr lang="en-GB" sz="3600" dirty="0" smtClean="0"/>
              <a:t>1983</a:t>
            </a:r>
          </a:p>
        </p:txBody>
      </p:sp>
      <p:sp>
        <p:nvSpPr>
          <p:cNvPr id="6" name="Oval 5"/>
          <p:cNvSpPr/>
          <p:nvPr/>
        </p:nvSpPr>
        <p:spPr>
          <a:xfrm>
            <a:off x="1043608" y="4293096"/>
            <a:ext cx="3744416" cy="19442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31640" y="4797152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/>
              <a:t>Michelle Stanworth </a:t>
            </a:r>
          </a:p>
          <a:p>
            <a:pPr algn="ctr"/>
            <a:r>
              <a:rPr lang="en-GB" sz="3000" dirty="0" smtClean="0"/>
              <a:t>1983</a:t>
            </a:r>
          </a:p>
        </p:txBody>
      </p:sp>
      <p:pic>
        <p:nvPicPr>
          <p:cNvPr id="19458" name="Picture 2" descr="http://t2.gstatic.com/images?q=tbn:ANd9GcQLIoi0Xv1AV4pG-HjC0_Hbyz3w6_FYSe_Uugiznr9TQDrOQvvo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132856"/>
            <a:ext cx="3096344" cy="373109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572000" y="587727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://www.forparentsbyparents.com/index.html?pn=542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Schools reinforce gender inequality in wider society</a:t>
            </a:r>
          </a:p>
          <a:p>
            <a:endParaRPr lang="en-GB" dirty="0" smtClean="0"/>
          </a:p>
          <a:p>
            <a:r>
              <a:rPr lang="en-GB" dirty="0" smtClean="0"/>
              <a:t>Social relations in the classroom, the content of curriculum, the attitudes and expectations of teachers all prepare girls for male domination and control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260648"/>
            <a:ext cx="7632848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5400" b="1" dirty="0" smtClean="0"/>
              <a:t>Spender (1983) Invisible Women</a:t>
            </a:r>
            <a:endParaRPr kumimoji="0" lang="en-GB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77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sz="1200" dirty="0" smtClean="0"/>
          </a:p>
          <a:p>
            <a:pPr lvl="1"/>
            <a:r>
              <a:rPr lang="en-GB" sz="2700" dirty="0" smtClean="0"/>
              <a:t>Tape recorded lessons given by herself and other teachers</a:t>
            </a:r>
          </a:p>
          <a:p>
            <a:pPr lvl="1"/>
            <a:r>
              <a:rPr lang="en-GB" sz="2700" dirty="0" smtClean="0"/>
              <a:t>Boys received over 60% of teachers’ time </a:t>
            </a:r>
          </a:p>
          <a:p>
            <a:pPr lvl="1"/>
            <a:r>
              <a:rPr lang="en-GB" sz="2700" dirty="0" smtClean="0"/>
              <a:t>Compared to boys, girls were ‘invisible’; blended into the background often because boys made fun of their contributions in lessons</a:t>
            </a:r>
          </a:p>
          <a:p>
            <a:pPr lvl="1"/>
            <a:r>
              <a:rPr lang="en-GB" sz="2700" dirty="0" smtClean="0"/>
              <a:t>Teachers usually allowed boys to get away with insulting and abusive comments to girls</a:t>
            </a:r>
          </a:p>
          <a:p>
            <a:pPr lvl="1"/>
            <a:r>
              <a:rPr lang="en-GB" sz="2700" dirty="0" smtClean="0"/>
              <a:t>Double standards; when a boy challenged a teacher they were met with respect and a serious response, whereas girls were told off and ignored</a:t>
            </a:r>
          </a:p>
          <a:p>
            <a:pPr lvl="1"/>
            <a:r>
              <a:rPr lang="en-GB" sz="2700" dirty="0" smtClean="0"/>
              <a:t>Boys and girls work was judged by different standards; when Spender asked teachers to mark essays and projects, the same work got better marks when the teachers were told it was written by boys. </a:t>
            </a:r>
            <a:endParaRPr lang="en-GB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Spender’s study...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/>
              <a:t>Supported by...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Goddard-Spear (1989</a:t>
            </a:r>
            <a:r>
              <a:rPr lang="en-GB" b="1" dirty="0" smtClean="0"/>
              <a:t>)</a:t>
            </a:r>
            <a:br>
              <a:rPr lang="en-GB" b="1" dirty="0" smtClean="0"/>
            </a:br>
            <a:endParaRPr lang="en-GB" b="1" dirty="0" smtClean="0"/>
          </a:p>
          <a:p>
            <a:pPr lvl="2"/>
            <a:r>
              <a:rPr lang="en-GB" sz="2500" dirty="0" smtClean="0"/>
              <a:t>gave sciences teachers work to grade</a:t>
            </a:r>
          </a:p>
          <a:p>
            <a:pPr lvl="2"/>
            <a:r>
              <a:rPr lang="en-GB" sz="2500" dirty="0" smtClean="0"/>
              <a:t>half the teachers thought they were </a:t>
            </a:r>
          </a:p>
          <a:p>
            <a:pPr lvl="2">
              <a:buNone/>
            </a:pPr>
            <a:r>
              <a:rPr lang="en-GB" sz="2500" dirty="0" smtClean="0"/>
              <a:t>	marking girls work and half thought they were marking boys work</a:t>
            </a:r>
          </a:p>
          <a:p>
            <a:pPr lvl="2"/>
            <a:r>
              <a:rPr lang="en-GB" sz="2500" dirty="0" smtClean="0"/>
              <a:t>Boys got higher marks for scientific accuracy and organisation of ideas than the identical work they believed was done by girls. 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Therefore, Spender believed girls in mixed education did not stand a fair chance; if they behaved boisterously they were considered ‘unladylike’ and if they were quiet they were usually ignored</a:t>
            </a:r>
          </a:p>
          <a:p>
            <a:endParaRPr lang="en-GB" dirty="0"/>
          </a:p>
        </p:txBody>
      </p:sp>
      <p:pic>
        <p:nvPicPr>
          <p:cNvPr id="30722" name="Picture 2" descr="http://t0.gstatic.com/images?q=tbn:ANd9GcTXtL6iXPuFv91np6e7a5c8n--b2xBpEC5tcO1ciNSFXc943FFW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48680"/>
            <a:ext cx="2143125" cy="21431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64088" y="260648"/>
            <a:ext cx="3779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://www.cave.ac.uk/careers/details/career/53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Interviews with A-level students and teachers of humanities subjects in a FE college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Stanworth found that...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1200" dirty="0" smtClean="0"/>
          </a:p>
          <a:p>
            <a:pPr marL="742950" lvl="2" indent="-342900"/>
            <a:r>
              <a:rPr lang="en-GB" sz="2500" dirty="0" smtClean="0"/>
              <a:t>Teachers gave more time and attention to boys and expected more from them</a:t>
            </a:r>
          </a:p>
          <a:p>
            <a:pPr marL="742950" lvl="2" indent="-342900"/>
            <a:r>
              <a:rPr lang="en-GB" sz="2500" dirty="0" smtClean="0"/>
              <a:t>Teachers knew more boys names than they did girls</a:t>
            </a:r>
          </a:p>
          <a:p>
            <a:pPr marL="742950" lvl="2" indent="-342900"/>
            <a:r>
              <a:rPr lang="en-GB" sz="2500" dirty="0" smtClean="0"/>
              <a:t>Teachers showed boys more interest and concern</a:t>
            </a:r>
          </a:p>
          <a:p>
            <a:pPr marL="742950" lvl="2" indent="-342900"/>
            <a:r>
              <a:rPr lang="en-GB" sz="2500" dirty="0" smtClean="0"/>
              <a:t>Boys were expected to do better in exams and the job market</a:t>
            </a:r>
          </a:p>
          <a:p>
            <a:pPr marL="742950" lvl="2" indent="-342900"/>
            <a:endParaRPr lang="en-GB" sz="2000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260648"/>
            <a:ext cx="806489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5400" b="1" dirty="0" smtClean="0"/>
              <a:t>Stanworth (1983) Classroom Interaction</a:t>
            </a:r>
            <a:endParaRPr kumimoji="0" lang="en-GB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2088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Stanworth also found that...</a:t>
            </a:r>
          </a:p>
          <a:p>
            <a:pPr lvl="2"/>
            <a:r>
              <a:rPr lang="en-GB" sz="2500" dirty="0" smtClean="0"/>
              <a:t>Students mirrored these views; when both boys and girls were asked to rank their classes in order of ability, they tended to upgrade boys and downgrade girls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708920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2800" b="1" dirty="0" smtClean="0"/>
              <a:t>Therefore girls experience in the classroom places them at a disadvantage </a:t>
            </a:r>
          </a:p>
          <a:p>
            <a:endParaRPr lang="en-GB" sz="2800" dirty="0" smtClean="0"/>
          </a:p>
          <a:p>
            <a:pPr marL="0" lvl="1" algn="ctr"/>
            <a:r>
              <a:rPr lang="en-GB" sz="2800" i="1" dirty="0" smtClean="0"/>
              <a:t>“girls may follow the same curriculum as boys – may sit side by side with boys in classes taught by the same teachers – and yet emerge from school with the implicit understanding that the world is a man’s world, in which women take second place” (1983, p58) 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882</Words>
  <Application>Microsoft Office PowerPoint</Application>
  <PresentationFormat>On-screen Show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Education &amp; Gender</vt:lpstr>
      <vt:lpstr>We know that...</vt:lpstr>
      <vt:lpstr>Slide 3</vt:lpstr>
      <vt:lpstr>Why did boys do better in school than girls in the past?</vt:lpstr>
      <vt:lpstr>Slide 5</vt:lpstr>
      <vt:lpstr>Slide 6</vt:lpstr>
      <vt:lpstr>Supported by...</vt:lpstr>
      <vt:lpstr>Slide 8</vt:lpstr>
      <vt:lpstr>Slide 9</vt:lpstr>
      <vt:lpstr>Why are girls now doing better than they did in the past?</vt:lpstr>
      <vt:lpstr>Feminism</vt:lpstr>
      <vt:lpstr>Slide 12</vt:lpstr>
      <vt:lpstr>Slide 13</vt:lpstr>
      <vt:lpstr>So...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</dc:title>
  <dc:creator>Lizzie</dc:creator>
  <cp:lastModifiedBy>Lizzie</cp:lastModifiedBy>
  <cp:revision>110</cp:revision>
  <dcterms:created xsi:type="dcterms:W3CDTF">2011-01-22T20:02:40Z</dcterms:created>
  <dcterms:modified xsi:type="dcterms:W3CDTF">2011-04-06T20:01:30Z</dcterms:modified>
</cp:coreProperties>
</file>