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3D51-7A37-4B7E-8CB4-F1B19701A5E6}" type="datetimeFigureOut">
              <a:rPr lang="en-GB" smtClean="0"/>
              <a:pPr/>
              <a:t>30/01/2011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0DA5-59C7-4538-B67C-583C60E6B2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3D51-7A37-4B7E-8CB4-F1B19701A5E6}" type="datetimeFigureOut">
              <a:rPr lang="en-GB" smtClean="0"/>
              <a:pPr/>
              <a:t>30/01/2011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0DA5-59C7-4538-B67C-583C60E6B2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3D51-7A37-4B7E-8CB4-F1B19701A5E6}" type="datetimeFigureOut">
              <a:rPr lang="en-GB" smtClean="0"/>
              <a:pPr/>
              <a:t>30/01/2011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0DA5-59C7-4538-B67C-583C60E6B2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3D51-7A37-4B7E-8CB4-F1B19701A5E6}" type="datetimeFigureOut">
              <a:rPr lang="en-GB" smtClean="0"/>
              <a:pPr/>
              <a:t>30/01/2011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0DA5-59C7-4538-B67C-583C60E6B2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3D51-7A37-4B7E-8CB4-F1B19701A5E6}" type="datetimeFigureOut">
              <a:rPr lang="en-GB" smtClean="0"/>
              <a:pPr/>
              <a:t>30/01/2011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0DA5-59C7-4538-B67C-583C60E6B2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3D51-7A37-4B7E-8CB4-F1B19701A5E6}" type="datetimeFigureOut">
              <a:rPr lang="en-GB" smtClean="0"/>
              <a:pPr/>
              <a:t>30/01/2011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0DA5-59C7-4538-B67C-583C60E6B2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3D51-7A37-4B7E-8CB4-F1B19701A5E6}" type="datetimeFigureOut">
              <a:rPr lang="en-GB" smtClean="0"/>
              <a:pPr/>
              <a:t>30/01/2011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0DA5-59C7-4538-B67C-583C60E6B2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3D51-7A37-4B7E-8CB4-F1B19701A5E6}" type="datetimeFigureOut">
              <a:rPr lang="en-GB" smtClean="0"/>
              <a:pPr/>
              <a:t>30/01/2011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0DA5-59C7-4538-B67C-583C60E6B2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3D51-7A37-4B7E-8CB4-F1B19701A5E6}" type="datetimeFigureOut">
              <a:rPr lang="en-GB" smtClean="0"/>
              <a:pPr/>
              <a:t>30/01/2011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0DA5-59C7-4538-B67C-583C60E6B2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3D51-7A37-4B7E-8CB4-F1B19701A5E6}" type="datetimeFigureOut">
              <a:rPr lang="en-GB" smtClean="0"/>
              <a:pPr/>
              <a:t>30/01/2011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0DA5-59C7-4538-B67C-583C60E6B2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3D51-7A37-4B7E-8CB4-F1B19701A5E6}" type="datetimeFigureOut">
              <a:rPr lang="en-GB" smtClean="0"/>
              <a:pPr/>
              <a:t>30/01/2011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0DA5-59C7-4538-B67C-583C60E6B2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3D51-7A37-4B7E-8CB4-F1B19701A5E6}" type="datetimeFigureOut">
              <a:rPr lang="en-GB" smtClean="0"/>
              <a:pPr/>
              <a:t>30/01/2011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40DA5-59C7-4538-B67C-583C60E6B25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683568" y="1124744"/>
            <a:ext cx="7920880" cy="4032448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339752" y="2132856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What about boys?</a:t>
            </a:r>
            <a:endParaRPr lang="en-GB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4. The changing job market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Decline in traditional male jobs</a:t>
            </a:r>
          </a:p>
          <a:p>
            <a:r>
              <a:rPr lang="en-GB" dirty="0" smtClean="0"/>
              <a:t>Boys may lack motivation and ambition because they may feel their prospects are limited </a:t>
            </a:r>
          </a:p>
          <a:p>
            <a:r>
              <a:rPr lang="en-GB" dirty="0" smtClean="0"/>
              <a:t>Unemployment has resulted in a number of (mostly white working class) boys and men having lowered expectations, a low self-image and a lack of self-esteem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Traditional male jobs are now in decline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Growth of the ‘service sector’ where the jobs are mainly done by women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Women seem to have more employment opportunities than men, today</a:t>
            </a:r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>
            <a:off x="4427984" y="1196752"/>
            <a:ext cx="43204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4427984" y="3501008"/>
            <a:ext cx="43204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Anything else?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emphasis on coursework</a:t>
            </a:r>
          </a:p>
          <a:p>
            <a:r>
              <a:rPr lang="en-GB" dirty="0" smtClean="0"/>
              <a:t>Increase in single parent families: fewer male role models?</a:t>
            </a:r>
          </a:p>
          <a:p>
            <a:r>
              <a:rPr lang="en-GB" dirty="0" smtClean="0"/>
              <a:t>Parental attitudes/early socialisation</a:t>
            </a:r>
          </a:p>
          <a:p>
            <a:pPr lvl="2"/>
            <a:r>
              <a:rPr lang="en-GB" dirty="0" smtClean="0"/>
              <a:t>Boys spend less time reading</a:t>
            </a:r>
          </a:p>
          <a:p>
            <a:pPr lvl="2"/>
            <a:r>
              <a:rPr lang="en-GB" dirty="0" smtClean="0"/>
              <a:t>Boys less motivated?</a:t>
            </a:r>
          </a:p>
          <a:p>
            <a:pPr lvl="2"/>
            <a:r>
              <a:rPr lang="en-GB" dirty="0" smtClean="0"/>
              <a:t>Gender regimes in the home: women as organisers, men as ‘macho’ with little regard for authority</a:t>
            </a:r>
          </a:p>
          <a:p>
            <a:pPr lvl="2"/>
            <a:r>
              <a:rPr lang="en-GB" dirty="0" smtClean="0"/>
              <a:t>Boys socialised to be aggressive </a:t>
            </a:r>
          </a:p>
          <a:p>
            <a:pPr lvl="2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600" dirty="0" smtClean="0"/>
              <a:t>Write on the post it note </a:t>
            </a:r>
            <a:r>
              <a:rPr lang="en-GB" sz="6600" dirty="0" smtClean="0">
                <a:solidFill>
                  <a:srgbClr val="FF0000"/>
                </a:solidFill>
              </a:rPr>
              <a:t>WHY</a:t>
            </a:r>
            <a:r>
              <a:rPr lang="en-GB" sz="6600" dirty="0" smtClean="0"/>
              <a:t> you think boys underachieve today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Mitsos</a:t>
            </a:r>
            <a:r>
              <a:rPr lang="en-GB" b="1" dirty="0" smtClean="0"/>
              <a:t> and Browne 1998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484784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4 </a:t>
            </a:r>
            <a:r>
              <a:rPr lang="en-GB" sz="3600" dirty="0" smtClean="0"/>
              <a:t>areas that explain why boys underachieve at school:</a:t>
            </a:r>
          </a:p>
          <a:p>
            <a:endParaRPr lang="en-GB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/>
              <a:t>Teachers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/>
              <a:t>Disruption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/>
              <a:t>Status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/>
              <a:t>The changing job market</a:t>
            </a:r>
          </a:p>
          <a:p>
            <a:pPr marL="742950" indent="-742950">
              <a:buFont typeface="+mj-lt"/>
              <a:buAutoNum type="arabicPeriod"/>
            </a:pP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Teachers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08512"/>
          </a:xfrm>
        </p:spPr>
        <p:txBody>
          <a:bodyPr>
            <a:normAutofit/>
          </a:bodyPr>
          <a:lstStyle/>
          <a:p>
            <a:pPr marL="533400" indent="-533400"/>
            <a:r>
              <a:rPr lang="en-GB" dirty="0" smtClean="0"/>
              <a:t>Evidence shows that teachers are not as strict with boys as they are with girls</a:t>
            </a:r>
          </a:p>
          <a:p>
            <a:pPr marL="533400" indent="-533400">
              <a:buNone/>
            </a:pPr>
            <a:endParaRPr lang="en-GB" dirty="0" smtClean="0"/>
          </a:p>
          <a:p>
            <a:pPr marL="533400" indent="-533400"/>
            <a:r>
              <a:rPr lang="en-GB" dirty="0" smtClean="0"/>
              <a:t>They are more likely to extend deadlines for work, to have lower expectations of them and to be more tolerant of their unruly behaviour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b="1" dirty="0" smtClean="0"/>
              <a:t>Stanworth (1983)</a:t>
            </a:r>
          </a:p>
          <a:p>
            <a:pPr lvl="2"/>
            <a:r>
              <a:rPr lang="en-GB" sz="2800" dirty="0" smtClean="0"/>
              <a:t>Teachers gave more time and attention to boys</a:t>
            </a:r>
          </a:p>
          <a:p>
            <a:pPr lvl="2"/>
            <a:r>
              <a:rPr lang="en-GB" sz="2800" dirty="0" smtClean="0"/>
              <a:t>Expected more from boys</a:t>
            </a:r>
          </a:p>
          <a:p>
            <a:pPr lvl="2"/>
            <a:r>
              <a:rPr lang="en-GB" sz="2800" dirty="0" smtClean="0"/>
              <a:t>Expressed more concern and interest in boys</a:t>
            </a:r>
          </a:p>
          <a:p>
            <a:pPr lvl="2"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Spender (1983)</a:t>
            </a:r>
          </a:p>
          <a:p>
            <a:pPr lvl="2"/>
            <a:r>
              <a:rPr lang="en-GB" sz="2800" dirty="0" smtClean="0"/>
              <a:t>Boys received over 60% of teachers’ time</a:t>
            </a:r>
          </a:p>
          <a:p>
            <a:pPr lvl="2"/>
            <a:r>
              <a:rPr lang="en-GB" sz="2800" dirty="0" smtClean="0"/>
              <a:t>Allowed boys to get away with insulting comments to girls</a:t>
            </a:r>
          </a:p>
          <a:p>
            <a:pPr lvl="2"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Disruption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</a:pPr>
            <a:r>
              <a:rPr lang="en-GB" dirty="0" smtClean="0"/>
              <a:t>Boys are generally more disruptive than girls in the </a:t>
            </a:r>
            <a:r>
              <a:rPr lang="en-GB" dirty="0" smtClean="0"/>
              <a:t>classroom</a:t>
            </a:r>
          </a:p>
          <a:p>
            <a:pPr marL="533400" indent="-533400">
              <a:lnSpc>
                <a:spcPct val="90000"/>
              </a:lnSpc>
            </a:pPr>
            <a:endParaRPr lang="en-GB" dirty="0" smtClean="0"/>
          </a:p>
          <a:p>
            <a:pPr marL="533400" indent="-533400">
              <a:lnSpc>
                <a:spcPct val="90000"/>
              </a:lnSpc>
            </a:pPr>
            <a:r>
              <a:rPr lang="en-GB" dirty="0" smtClean="0"/>
              <a:t>In </a:t>
            </a:r>
            <a:r>
              <a:rPr lang="en-GB" dirty="0" smtClean="0"/>
              <a:t>2008/09 the permanent exclusion rate for boys was approximately 3.5 times higher than that for </a:t>
            </a:r>
            <a:r>
              <a:rPr lang="en-GB" dirty="0" smtClean="0"/>
              <a:t>girls</a:t>
            </a:r>
          </a:p>
          <a:p>
            <a:pPr marL="533400" indent="-533400">
              <a:lnSpc>
                <a:spcPct val="90000"/>
              </a:lnSpc>
            </a:pPr>
            <a:endParaRPr lang="en-GB" dirty="0" smtClean="0"/>
          </a:p>
          <a:p>
            <a:pPr marL="533400" indent="-533400">
              <a:lnSpc>
                <a:spcPct val="90000"/>
              </a:lnSpc>
            </a:pPr>
            <a:r>
              <a:rPr lang="en-GB" dirty="0" smtClean="0"/>
              <a:t>78</a:t>
            </a:r>
            <a:r>
              <a:rPr lang="en-GB" dirty="0" smtClean="0"/>
              <a:t>% of permanent exclusions were boys</a:t>
            </a:r>
          </a:p>
          <a:p>
            <a:pPr marL="533400" indent="-533400">
              <a:lnSpc>
                <a:spcPct val="90000"/>
              </a:lnSpc>
            </a:pPr>
            <a:endParaRPr lang="en-GB" dirty="0" smtClean="0"/>
          </a:p>
          <a:p>
            <a:pPr marL="533400" indent="-533400">
              <a:lnSpc>
                <a:spcPct val="90000"/>
              </a:lnSpc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2093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Approx 30% of exclusions from school in 2008/09 were due to ‘persistent disruptive behaviour’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3600" b="1" dirty="0" smtClean="0"/>
              <a:t>	Boys </a:t>
            </a:r>
            <a:r>
              <a:rPr lang="en-GB" sz="3600" b="1" dirty="0" smtClean="0"/>
              <a:t>lose more learning time than girls because of this </a:t>
            </a:r>
            <a:r>
              <a:rPr lang="en-GB" sz="3600" b="1" dirty="0" smtClean="0"/>
              <a:t>behaviour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Status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Boys appear to gain 'street </a:t>
            </a:r>
            <a:r>
              <a:rPr lang="en-GB" dirty="0" err="1" smtClean="0"/>
              <a:t>cred</a:t>
            </a:r>
            <a:r>
              <a:rPr lang="en-GB" dirty="0" smtClean="0"/>
              <a:t>' and peer group status by not working</a:t>
            </a:r>
          </a:p>
          <a:p>
            <a:r>
              <a:rPr lang="en-GB" dirty="0" smtClean="0"/>
              <a:t>Develop almost an anti-education, anti-learning sub-culture</a:t>
            </a:r>
          </a:p>
          <a:p>
            <a:r>
              <a:rPr lang="en-GB" dirty="0" smtClean="0"/>
              <a:t>School work is seen as un-macho</a:t>
            </a:r>
          </a:p>
          <a:p>
            <a:r>
              <a:rPr lang="en-GB" dirty="0" smtClean="0"/>
              <a:t>This may explain why boys tend to be less conscientious and lack the persistence and application required for exam success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39552" y="620688"/>
            <a:ext cx="8028384" cy="39604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547664" y="1556792"/>
            <a:ext cx="620208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GB" sz="6000" b="1" dirty="0" smtClean="0"/>
              <a:t>Paul Willis </a:t>
            </a:r>
          </a:p>
          <a:p>
            <a:pPr algn="ctr">
              <a:buNone/>
            </a:pPr>
            <a:r>
              <a:rPr lang="en-GB" sz="6000" b="1" i="1" dirty="0" smtClean="0"/>
              <a:t>Learning to Labour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5013176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How does Willis’ study support the idea that boys see school work as un-cool? 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375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Mitsos and Browne 1998</vt:lpstr>
      <vt:lpstr>1. Teachers</vt:lpstr>
      <vt:lpstr>Slide 5</vt:lpstr>
      <vt:lpstr>2. Disruption</vt:lpstr>
      <vt:lpstr>Slide 7</vt:lpstr>
      <vt:lpstr>3. Status</vt:lpstr>
      <vt:lpstr>Slide 9</vt:lpstr>
      <vt:lpstr>4. The changing job market </vt:lpstr>
      <vt:lpstr>Slide 11</vt:lpstr>
      <vt:lpstr>Anything else?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45</cp:revision>
  <dcterms:created xsi:type="dcterms:W3CDTF">2011-01-27T13:41:34Z</dcterms:created>
  <dcterms:modified xsi:type="dcterms:W3CDTF">2011-01-30T22:00:24Z</dcterms:modified>
</cp:coreProperties>
</file>