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59" r:id="rId5"/>
    <p:sldId id="267" r:id="rId6"/>
    <p:sldId id="264" r:id="rId7"/>
    <p:sldId id="260" r:id="rId8"/>
    <p:sldId id="261" r:id="rId9"/>
    <p:sldId id="265" r:id="rId10"/>
    <p:sldId id="266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3AAF-D77A-46EC-9022-5F8C188685D8}" type="datetimeFigureOut">
              <a:rPr lang="en-GB" smtClean="0"/>
              <a:pPr/>
              <a:t>28/02/2011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302D-2513-4E45-B641-40E3234D21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3AAF-D77A-46EC-9022-5F8C188685D8}" type="datetimeFigureOut">
              <a:rPr lang="en-GB" smtClean="0"/>
              <a:pPr/>
              <a:t>28/02/2011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302D-2513-4E45-B641-40E3234D21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3AAF-D77A-46EC-9022-5F8C188685D8}" type="datetimeFigureOut">
              <a:rPr lang="en-GB" smtClean="0"/>
              <a:pPr/>
              <a:t>28/02/2011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302D-2513-4E45-B641-40E3234D21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3AAF-D77A-46EC-9022-5F8C188685D8}" type="datetimeFigureOut">
              <a:rPr lang="en-GB" smtClean="0"/>
              <a:pPr/>
              <a:t>28/02/2011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302D-2513-4E45-B641-40E3234D21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3AAF-D77A-46EC-9022-5F8C188685D8}" type="datetimeFigureOut">
              <a:rPr lang="en-GB" smtClean="0"/>
              <a:pPr/>
              <a:t>28/02/2011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302D-2513-4E45-B641-40E3234D21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3AAF-D77A-46EC-9022-5F8C188685D8}" type="datetimeFigureOut">
              <a:rPr lang="en-GB" smtClean="0"/>
              <a:pPr/>
              <a:t>28/02/2011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302D-2513-4E45-B641-40E3234D21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3AAF-D77A-46EC-9022-5F8C188685D8}" type="datetimeFigureOut">
              <a:rPr lang="en-GB" smtClean="0"/>
              <a:pPr/>
              <a:t>28/02/2011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302D-2513-4E45-B641-40E3234D21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3AAF-D77A-46EC-9022-5F8C188685D8}" type="datetimeFigureOut">
              <a:rPr lang="en-GB" smtClean="0"/>
              <a:pPr/>
              <a:t>28/02/2011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302D-2513-4E45-B641-40E3234D21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3AAF-D77A-46EC-9022-5F8C188685D8}" type="datetimeFigureOut">
              <a:rPr lang="en-GB" smtClean="0"/>
              <a:pPr/>
              <a:t>28/02/2011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302D-2513-4E45-B641-40E3234D21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3AAF-D77A-46EC-9022-5F8C188685D8}" type="datetimeFigureOut">
              <a:rPr lang="en-GB" smtClean="0"/>
              <a:pPr/>
              <a:t>28/02/2011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302D-2513-4E45-B641-40E3234D21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3AAF-D77A-46EC-9022-5F8C188685D8}" type="datetimeFigureOut">
              <a:rPr lang="en-GB" smtClean="0"/>
              <a:pPr/>
              <a:t>28/02/2011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302D-2513-4E45-B641-40E3234D21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43AAF-D77A-46EC-9022-5F8C188685D8}" type="datetimeFigureOut">
              <a:rPr lang="en-GB" smtClean="0"/>
              <a:pPr/>
              <a:t>28/02/2011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1302D-2513-4E45-B641-40E3234D219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newsfilm.bufvc.ac.uk/article.php?story=2005100819530219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newsfilm.bufvc.ac.uk/article.php?story=2005100819530219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.uk/imgres?imgurl=http://www.learning-tech.co.uk/welsh_flag.png&amp;imgrefurl=http://www.learning-tech.co.uk/Newsletter_April_09.htm&amp;h=496&amp;w=826&amp;sz=45&amp;tbnid=rjEDCAd7FLa_9M:&amp;tbnh=86&amp;tbnw=144&amp;prev=/images?q=welsh+flag&amp;zoom=1&amp;q=welsh+flag&amp;usg=__SnUzibFRLZLpbirtrrUzIIvkQzQ=&amp;sa=X&amp;ei=_RNsTa69CIuYhQfXyKXyAg&amp;ved=0CB8Q9QEwA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youtube.com/watch?v=aDz3BJDPXHA&amp;feature=related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bbc.co.uk/news/uk-politics-1237199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1556792"/>
            <a:ext cx="66247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 smtClean="0"/>
              <a:t>What is ethnicity?</a:t>
            </a:r>
            <a:endParaRPr lang="en-GB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6840760" cy="4680520"/>
          </a:xfrm>
        </p:spPr>
        <p:txBody>
          <a:bodyPr>
            <a:normAutofit/>
          </a:bodyPr>
          <a:lstStyle/>
          <a:p>
            <a:r>
              <a:rPr lang="en-GB" sz="9500" b="1" dirty="0" smtClean="0"/>
              <a:t>Racism</a:t>
            </a:r>
            <a:endParaRPr lang="en-GB" sz="9500" b="1" dirty="0"/>
          </a:p>
        </p:txBody>
      </p:sp>
      <p:pic>
        <p:nvPicPr>
          <p:cNvPr id="22530" name="Picture 2" descr="http://t2.gstatic.com/images?q=tbn:ANd9GcQOTYxIlwwAFd17xvQgSmkjn6pYkGQ5aXk3W4g4Gikh6oIjWSytp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2996952"/>
            <a:ext cx="2160240" cy="33603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63326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7200" b="1" dirty="0" smtClean="0"/>
              <a:t>I</a:t>
            </a:r>
            <a:r>
              <a:rPr lang="en-GB" sz="7200" b="1" dirty="0" smtClean="0"/>
              <a:t>nstitutional racism</a:t>
            </a:r>
            <a:endParaRPr lang="en-GB" sz="7200" b="1" dirty="0"/>
          </a:p>
        </p:txBody>
      </p:sp>
      <p:pic>
        <p:nvPicPr>
          <p:cNvPr id="19458" name="Picture 2" descr="http://pressbox.co.uk/images/logos/52639_Torch-384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645024"/>
            <a:ext cx="1800200" cy="2703140"/>
          </a:xfrm>
          <a:prstGeom prst="rect">
            <a:avLst/>
          </a:prstGeom>
          <a:noFill/>
        </p:spPr>
      </p:pic>
      <p:pic>
        <p:nvPicPr>
          <p:cNvPr id="19464" name="Picture 8" descr="http://t3.gstatic.com/images?q=tbn:ANd9GcRdfrtm6-PuL8y4cCcWH3b-Aajo_Npr_d18Or3REqB7y3c3Dq3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88640"/>
            <a:ext cx="2736304" cy="1814290"/>
          </a:xfrm>
          <a:prstGeom prst="rect">
            <a:avLst/>
          </a:prstGeom>
          <a:noFill/>
        </p:spPr>
      </p:pic>
      <p:pic>
        <p:nvPicPr>
          <p:cNvPr id="19466" name="Picture 10" descr="http://t2.gstatic.com/images?q=tbn:ANd9GcSFliHw2wUNhlBC9AhW5jh1-Ew0lXiAjsRY9oqsXcpgKFoypuo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332656"/>
            <a:ext cx="2123121" cy="1584176"/>
          </a:xfrm>
          <a:prstGeom prst="rect">
            <a:avLst/>
          </a:prstGeom>
          <a:noFill/>
        </p:spPr>
      </p:pic>
      <p:pic>
        <p:nvPicPr>
          <p:cNvPr id="19468" name="Picture 12" descr="http://t0.gstatic.com/images?q=tbn:ANd9GcQu2NE6-5K6EuepSAaN1B2fTLo_raoc8nvuEQLsuxY90SjSXjeGt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2160" y="4365104"/>
            <a:ext cx="2088232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Autofit/>
          </a:bodyPr>
          <a:lstStyle/>
          <a:p>
            <a:r>
              <a:rPr lang="en-GB" sz="8800" b="1" dirty="0" smtClean="0"/>
              <a:t>Ethnocentrism </a:t>
            </a:r>
            <a:endParaRPr lang="en-GB" sz="88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en-GB" sz="8000" b="1" dirty="0" smtClean="0"/>
              <a:t>Prejudice</a:t>
            </a:r>
            <a:br>
              <a:rPr lang="en-GB" sz="8000" b="1" dirty="0" smtClean="0"/>
            </a:br>
            <a:r>
              <a:rPr lang="en-GB" sz="8000" dirty="0" smtClean="0"/>
              <a:t>-------------------</a:t>
            </a:r>
            <a:r>
              <a:rPr lang="en-GB" sz="8000" b="1" dirty="0" smtClean="0"/>
              <a:t/>
            </a:r>
            <a:br>
              <a:rPr lang="en-GB" sz="8000" b="1" dirty="0" smtClean="0"/>
            </a:br>
            <a:r>
              <a:rPr lang="en-GB" sz="8000" b="1" dirty="0" smtClean="0"/>
              <a:t>Discrimination</a:t>
            </a:r>
            <a:endParaRPr lang="en-GB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4400" b="1" dirty="0" smtClean="0"/>
              <a:t>Ethnicity is :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sz="4400" dirty="0"/>
              <a:t>	</a:t>
            </a:r>
            <a:r>
              <a:rPr lang="en-GB" sz="4000" dirty="0" smtClean="0"/>
              <a:t>Cultural identity (norms, values etc)</a:t>
            </a:r>
          </a:p>
          <a:p>
            <a:pPr>
              <a:buNone/>
            </a:pPr>
            <a:endParaRPr lang="en-GB" sz="1200" dirty="0" smtClean="0"/>
          </a:p>
          <a:p>
            <a:pPr>
              <a:buNone/>
            </a:pPr>
            <a:r>
              <a:rPr lang="en-GB" sz="4000" dirty="0" smtClean="0"/>
              <a:t>	Cultural heritage</a:t>
            </a:r>
          </a:p>
          <a:p>
            <a:pPr>
              <a:buNone/>
            </a:pPr>
            <a:endParaRPr lang="en-GB" sz="1200" dirty="0" smtClean="0"/>
          </a:p>
          <a:p>
            <a:pPr>
              <a:buNone/>
            </a:pPr>
            <a:r>
              <a:rPr lang="en-GB" sz="4000" dirty="0"/>
              <a:t>	</a:t>
            </a:r>
            <a:r>
              <a:rPr lang="en-GB" sz="4000" dirty="0" smtClean="0"/>
              <a:t>Learned behaviour and customs</a:t>
            </a:r>
          </a:p>
          <a:p>
            <a:pPr>
              <a:buNone/>
            </a:pPr>
            <a:endParaRPr lang="en-GB" sz="1200" dirty="0" smtClean="0"/>
          </a:p>
          <a:p>
            <a:pPr>
              <a:buNone/>
            </a:pPr>
            <a:r>
              <a:rPr lang="en-GB" sz="4000" dirty="0"/>
              <a:t>	</a:t>
            </a:r>
            <a:r>
              <a:rPr lang="en-GB" sz="4000" dirty="0" smtClean="0"/>
              <a:t>Cultural characteristics</a:t>
            </a:r>
            <a:endParaRPr lang="en-GB" sz="4000" dirty="0"/>
          </a:p>
          <a:p>
            <a:pPr>
              <a:buNone/>
            </a:pPr>
            <a:endParaRPr lang="en-GB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1556792"/>
            <a:ext cx="66247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 smtClean="0"/>
              <a:t>What is race?</a:t>
            </a:r>
            <a:endParaRPr lang="en-GB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>
              <a:buNone/>
            </a:pPr>
            <a:r>
              <a:rPr lang="en-GB" sz="4400" b="1" dirty="0" smtClean="0"/>
              <a:t>Race is:</a:t>
            </a:r>
          </a:p>
          <a:p>
            <a:pPr>
              <a:buNone/>
            </a:pPr>
            <a:endParaRPr lang="en-GB" b="1" dirty="0"/>
          </a:p>
          <a:p>
            <a:pPr>
              <a:buNone/>
            </a:pPr>
            <a:r>
              <a:rPr lang="en-GB" b="1" dirty="0" smtClean="0"/>
              <a:t>	</a:t>
            </a:r>
            <a:r>
              <a:rPr lang="en-GB" sz="4000" dirty="0" smtClean="0"/>
              <a:t>Biologically engineered features</a:t>
            </a:r>
          </a:p>
          <a:p>
            <a:pPr>
              <a:buNone/>
            </a:pPr>
            <a:endParaRPr lang="en-GB" b="1" dirty="0"/>
          </a:p>
          <a:p>
            <a:pPr>
              <a:buNone/>
            </a:pPr>
            <a:r>
              <a:rPr lang="en-GB" sz="4000" b="1" dirty="0"/>
              <a:t>	</a:t>
            </a:r>
            <a:r>
              <a:rPr lang="en-GB" sz="4000" dirty="0" smtClean="0"/>
              <a:t>i.e. 	skin colour</a:t>
            </a:r>
            <a:br>
              <a:rPr lang="en-GB" sz="4000" dirty="0" smtClean="0"/>
            </a:br>
            <a:r>
              <a:rPr lang="en-GB" sz="4000" dirty="0" smtClean="0"/>
              <a:t>		hair colour</a:t>
            </a:r>
          </a:p>
          <a:p>
            <a:pPr>
              <a:buNone/>
            </a:pPr>
            <a:r>
              <a:rPr lang="en-GB" sz="4000" dirty="0"/>
              <a:t>	</a:t>
            </a:r>
            <a:r>
              <a:rPr lang="en-GB" sz="4000" dirty="0" smtClean="0"/>
              <a:t>		shape of features</a:t>
            </a:r>
            <a:endParaRPr lang="en-GB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4402"/>
          </a:xfrm>
        </p:spPr>
        <p:txBody>
          <a:bodyPr>
            <a:noAutofit/>
          </a:bodyPr>
          <a:lstStyle/>
          <a:p>
            <a:r>
              <a:rPr lang="en-GB" sz="8000" b="1" dirty="0" smtClean="0"/>
              <a:t>Cultural Identity</a:t>
            </a:r>
            <a:endParaRPr lang="en-GB" sz="8000" b="1" dirty="0"/>
          </a:p>
        </p:txBody>
      </p:sp>
      <p:sp>
        <p:nvSpPr>
          <p:cNvPr id="24578" name="AutoShape 2" descr="data:image/jpg;base64,/9j/4AAQSkZJRgABAQAAAQABAAD/2wBDAAkGBwgHBgkIBwgKCgkLDRYPDQwMDRsUFRAWIB0iIiAdHx8kKDQsJCYxJx8fLT0tMTU3Ojo6Iys/RD84QzQ5Ojf/2wBDAQoKCg0MDRoPDxo3JR8lNzc3Nzc3Nzc3Nzc3Nzc3Nzc3Nzc3Nzc3Nzc3Nzc3Nzc3Nzc3Nzc3Nzc3Nzc3Nzc3Nzf/wAARCABWAI8DASIAAhEBAxEB/8QAHAABAAICAwEAAAAAAAAAAAAAAAIHAQUDBAYI/8QAOhAAAQMDAwIDBQMMAwEAAAAAAQIDEQAEBRIhMQZBE1FhByJxgZEUofAVFhcjQlJUYpOxwdIy0eEz/8QAGwEAAgMBAQEAAAAAAAAAAAAAAAQBAwUCBgf/xAAwEQABAwMCAgoBBAMAAAAAAAABAAIDBBEhBTESQRMUUWFxgZGhscHwBhUi0TJC4f/aAAwDAQACEQMRAD8AvClKUISla2xzdhfXVxaMXCftVusoct1nS4kjvpO5HcESCDXnuo+t1Y+5ctMVibvIPtHS44ltYaQruJCTqI9NvWuXODRcq6OCSR/A0Z9PlezpVH5z2iZvKW67JDbdkCqFKtytKyQY0zMjfyg7RXlrfKZVExeXLUE7oulj+1LOq2jYXW1B+nqiQfzcGns39wvorKZfHYlAXkr1i2SRIDiwCr4Dk/KmGylrmbFN7YlardS1JQpSSnVpJBIB3iQa+dWlDI5RoZO7dLa3UJeuHVFakpkAqJPMA19D4DF2eHxjVnjgrwE+8CpZWVE8mfX02qyGYyk2GErqOnMoWtBddx9Py62VKdq1mczdhg7M3OSfS0jhKeVLPkkdz+DFXk2yVlNa5xDWi5K2Z4rTsdSY25zn5Hs3ftN0lKlveD7yGQI/5K4mSBAk79qqTqrr7J57Xb2ZVY487FCFfrHB/ModvQbfGns56ix3TWSuVZHUhl9kIC20FRQQZ3A3gz28hSvWmF4aFufsNQ2ldO/fkBurzrClBKSVEAASSe1Vlmfau0NSMFj1Ons/dnSj4hA3PzIrk6QxmS6wH5X6pu3LixCyGLGNDLhB3KkDYpBkQZJIMmObRM1zuFuSkX6dPFF00w4W9+58ArFtrhm6ZS9buodaVOlaFSDvGx71y1FKQhISkAAbAAbAVqsnnbawyePxn/0u71zShsGNCACSs+mxA8z8CRYSBukWtc42AW3pSlSoSlKg8FqbUGlJS5B0lSdQB9RIn6ihC8L7Q+i15oflLEhIySEwpGw8YDjfsoefcbeVdPA2nX9nibdFm5YlpSQqLxbinUk8hWrgjiOPKtV1B1orI4JxLjKbXN4+9SGnmSQBBVKkg+8BCSCk+Ynyr2/R/U35xrvAhtvw7ZLI8VEwpakSsCewIgHv95XHRuebHK2HmrhpgJGgtB5i9tvbOFU/U9znMT1Sq5v7WyGV0ocDyEIUmeApIII1bRMTtWv6jTnGsgh/qNJ+1XDIciEBWmSBqAiD8QDV65PC457Kt5rIaT9lt1Ih2NCQFBesz3EH61QnVOWXmctd5FSE6bl0aUkn3UgAAfQCl52cIsTuVraVU9M8OYwDgGTbnyA7vVdJsKUorg+8BpHO1Xd7M9LGMfsVWF5Y3FutJdZuFrIOobKQFAaQYMgbTVNY5pN1c2rKn0W6XVoQXlmEtyQNRPkJq/ulkZhmwWxnX2blxC/1Ny0qQ82QCCdhvMj1255qKMHiJVn6lkaImR37+d8+x+Quh1r1jbdNMhlCQ/fuJltqYSgfvLPYenJ9ORSWVy15mrtd7kH1PrVwVGEgeQHAHoK2vX7i3ussoFkqh/Tv2SlIAH9q84uFLkp42BJn7prieZz3lvIJvSdPip4GygXc4A38c27h8rJUTyqB9P8A3+1AW0HeSfUVlIT/ADfIQPuqaSj9gp+XNKkrba0k3uL+qNl11aUMMOLWo6UpHKieAByau72cY/qLG4tNtmhat2qQSwyklTzcmYUeI3O25357V5r2PYth5+9yjyQp23KWmZ/YJEqV8YgT8a3PVftHZxF87YY+0TdPMnS6445pQlXdIgSSO/FP07WxM6R2LrymszT11QaKFvFw5O2/0Fu+suq7XpqzlWl29dT+oYnn+ZXkkffwKqnpHJv5Dr/HXt+6XHnX5Us95SpIAHYeQ7VnJ9S4vLJvLm/wKVZF5uG30XbhSFRAJSTwOwHlxvW36b6Ku3MNis/jlA3qHw/4CzpDjSVDSAexgE77HV2ihzzK8cJuBlcwwRafSvE7S17gW3NuYO1r47SrhpWE8Vmn15RKVTH6Vc7/AA2O/pL/AN6H2rZ3+Gx39Jf+9K9biSfXofwLre1PFWlj1LNrqSq6a+0OAmQFqUoEj4xMetWP7OLXHsdLWj2ObKDcJ1PlRlSnB7qp+YMelUtneoLzqHIi/vQ0lehLelpJASBMDck9zPx9K23T/XuV6esDj7Vm0cYStSwXW1kp1GeQobcnjzqiOVrZnO5L2VYDNpTQwlzozZwGeV/Owt4Z7FYntayTll02m1aAm9dDSlHske8Y9TAHwmqPuuUaoB33Bme3+a3/AFP1Ve9TP268illKWUENpYSoCSdyZJ32G/pXn3dK3UoSTx7xJOw+dVyyCSS42T2hhh00PZu4/dtvJdmwdaDzX2hC1tJcBcSgwooncA9jEiasq19ouKw1gmwwGIuVMNlWgXNxATJn+YxJ4qsglCG5JBSBwOKiAUhJIgySB6/g1wyUsvwc1qVNBHU8AnubDa9gu1kr92/v7m+fKS/cuKWsx7qTPHoBMV1gAJIRpM7gCRPwrJGhSR2Mf9f5oo+EQr9jg+gqsm5vzKcbGGNDbWDceCynw1bFKZ9BtWzwWFay94WHL61sWkgKceuXgkAegJGo/gxWtWErkBOo+cx99RtwsJVrVJKvmPjQ0gG59ESsfI3o22BP+1r2V29C4DGYF5443qH7cH0AOM+I2pJI4UnTuCJPc8+leZzXTOew3VT+WxeNbyDLry3mwpsOAFZJIUmQQQSYI+vaq6B0KGuPRUV3Rlcg23oGQu0IP7IuFgfSaYNQxwALbW2ssRmjVEMj5BKHcQs7iHLyK7fU35RVly7lLFixfdbCiyy2lsDcwSkEkE787mBVx+zfxvzMxvjzOleif3NatP3R8oqhvGKnNak6wVSorJ9/z353869qz7UMyw0hpmzxiG20hKEJZWAkDYAe/RDK1jy53NYGu6vSCJlJG4OLdyNh3Df5V1UqmP0q53+Gx39Jf+9P0q53+Gx39Jf+9NdciXmevQ9vsvBUIBBB3pSslYmyyPLaPKkBUBW3YEf2NYrMTzUgrW0jVptOqOkGWn/Ido/vsKBCkuaoT7xgkbGsrKQ5KhICf3eKiFF1MTtEH496igFcgqlB3MmZA2/xXQHavqdNrFNU1DqanBPDknl8/mVAnWfdGtKVavIef4muZXiLdSABCSZPyqOoeGQEmARHqCaz728kCTJipJVNVrVDRsDpJL8WQBm9iRjzFt1F0nQ2S4mSoH3h5c1LSpaiDJBHdRH3UAS2TIlMQDzFZSQhX/AgK4jn6VF8YTWm18GoRCeM4O45jx33QEthLaYVpG/aBWCuSSFaFnYJ8z61mNSipuD5gyKTOygRO+8b1Cw9S1jU9OqHudDxQciD73z7qRKtwQlQA+FcSUp1HwxBAnSrn61LQmIgR6d6xMODc8gwRJM7HepCrp9botdeKOeI57/g4KzIPYgjkGlRQgBKYnaYqVcndfPKyOKOdzYibDt3/wC+OPBKUpUJVKUpQhZ86gl2ZBTGnncbVJQCkwePSoNJKQSUncyAFcV20C2VtaPTUE7nNrH8Itg7fftY+KlPiohsnfaTwKaZKpAAneO5/wChU9Sj3H0qCkmRpOkzJIJ/tQDyWw6bTaeifTUE9nOyXOBFxnAsMf1zUoBIV5VxlZ8QALTpneN65NyAFRMbwa4yhQUQnZHEauaG25rB0w0xntUus0bXFx6Xv6KSVyQIJPpv+PnUdB1EhJSNxsY+pFTSCge6Y+VRcSV7zKhxJiKARdeioajQ6ObpYXOL82vcN+CfUH7WQJTpBkcFURPoPSsOnQNSQn8elSTqj3o52IrDiROoAlQgAA+tAOVi1WqSV1aH1B/iMWG1uzcb8ySgcHdQjzHH/lADJcMhI355gbbfGsNhQ3JlXmdz+PrXJqUe6Y8ooNgcLfoptC0+qdUMlN7YFrgX7+7x8yopEIA7xSogLCu2nynip1yV4upYGymzw7vF/uxWKUpUKhKUpQhKUpQhKUpQhKUpQhKUpQhKUpQhKUpQhKUpQhKUpQhf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76200" y="-388938"/>
            <a:ext cx="1362075" cy="819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4580" name="Picture 4" descr="http://www.learning-tech.co.uk/welsh_fla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212976"/>
            <a:ext cx="4608512" cy="27651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2.gstatic.com/images?q=tbn:ANd9GcQZrc_sZpDjY7MBUvZp1ejb1plIPFUMIz7NsTrOne1rPB-FXrA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412776"/>
            <a:ext cx="3458898" cy="3600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99792" y="5373216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Race vs. Ethnicity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31683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8500" b="1" dirty="0" smtClean="0"/>
              <a:t>What is multiculturalism?</a:t>
            </a:r>
            <a:endParaRPr lang="en-GB" sz="8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1044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6000" dirty="0" smtClean="0"/>
              <a:t>	the appreciation, acceptance or promotion of multiple cultures</a:t>
            </a:r>
            <a:endParaRPr lang="en-GB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643192" cy="4608512"/>
          </a:xfrm>
        </p:spPr>
        <p:txBody>
          <a:bodyPr>
            <a:normAutofit/>
          </a:bodyPr>
          <a:lstStyle/>
          <a:p>
            <a:r>
              <a:rPr lang="en-GB" sz="8500" b="1" dirty="0" smtClean="0"/>
              <a:t>Do we live in a multicultural society?</a:t>
            </a:r>
            <a:endParaRPr lang="en-GB" sz="8500" b="1" dirty="0"/>
          </a:p>
        </p:txBody>
      </p:sp>
      <p:pic>
        <p:nvPicPr>
          <p:cNvPr id="23554" name="Picture 2" descr="http://t0.gstatic.com/images?q=tbn:ANd9GcSt_umLlof3I75OWr2FsXLNXxNq-0FQkIcFb2euJP_mS0QGIU5H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509120"/>
            <a:ext cx="3096344" cy="20417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37</Words>
  <Application>Microsoft Office PowerPoint</Application>
  <PresentationFormat>On-screen Show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Cultural Identity</vt:lpstr>
      <vt:lpstr>Slide 6</vt:lpstr>
      <vt:lpstr>Slide 7</vt:lpstr>
      <vt:lpstr>Slide 8</vt:lpstr>
      <vt:lpstr>Do we live in a multicultural society?</vt:lpstr>
      <vt:lpstr>Racism</vt:lpstr>
      <vt:lpstr>Slide 11</vt:lpstr>
      <vt:lpstr>Ethnocentrism </vt:lpstr>
      <vt:lpstr>Prejudice ------------------- Discrimination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Lizzie</dc:creator>
  <cp:lastModifiedBy>Lizzie</cp:lastModifiedBy>
  <cp:revision>14</cp:revision>
  <dcterms:created xsi:type="dcterms:W3CDTF">2011-02-28T20:20:55Z</dcterms:created>
  <dcterms:modified xsi:type="dcterms:W3CDTF">2011-02-28T22:38:17Z</dcterms:modified>
</cp:coreProperties>
</file>