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61" r:id="rId5"/>
    <p:sldId id="267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82" r:id="rId15"/>
    <p:sldId id="277" r:id="rId16"/>
    <p:sldId id="278" r:id="rId17"/>
    <p:sldId id="283" r:id="rId18"/>
    <p:sldId id="279" r:id="rId19"/>
    <p:sldId id="280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C87B-C6D3-415D-AD55-770BCF31AA38}" type="datetimeFigureOut">
              <a:rPr lang="en-GB" smtClean="0"/>
              <a:pPr/>
              <a:t>24/03/2011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497B-63E6-4B74-A035-9DACE735FC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C87B-C6D3-415D-AD55-770BCF31AA38}" type="datetimeFigureOut">
              <a:rPr lang="en-GB" smtClean="0"/>
              <a:pPr/>
              <a:t>24/03/2011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497B-63E6-4B74-A035-9DACE735FC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C87B-C6D3-415D-AD55-770BCF31AA38}" type="datetimeFigureOut">
              <a:rPr lang="en-GB" smtClean="0"/>
              <a:pPr/>
              <a:t>24/03/2011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497B-63E6-4B74-A035-9DACE735FC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C87B-C6D3-415D-AD55-770BCF31AA38}" type="datetimeFigureOut">
              <a:rPr lang="en-GB" smtClean="0"/>
              <a:pPr/>
              <a:t>24/03/2011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497B-63E6-4B74-A035-9DACE735FC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C87B-C6D3-415D-AD55-770BCF31AA38}" type="datetimeFigureOut">
              <a:rPr lang="en-GB" smtClean="0"/>
              <a:pPr/>
              <a:t>24/03/2011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497B-63E6-4B74-A035-9DACE735FC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C87B-C6D3-415D-AD55-770BCF31AA38}" type="datetimeFigureOut">
              <a:rPr lang="en-GB" smtClean="0"/>
              <a:pPr/>
              <a:t>24/03/2011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497B-63E6-4B74-A035-9DACE735FC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C87B-C6D3-415D-AD55-770BCF31AA38}" type="datetimeFigureOut">
              <a:rPr lang="en-GB" smtClean="0"/>
              <a:pPr/>
              <a:t>24/03/2011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497B-63E6-4B74-A035-9DACE735FC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C87B-C6D3-415D-AD55-770BCF31AA38}" type="datetimeFigureOut">
              <a:rPr lang="en-GB" smtClean="0"/>
              <a:pPr/>
              <a:t>24/03/2011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497B-63E6-4B74-A035-9DACE735FC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C87B-C6D3-415D-AD55-770BCF31AA38}" type="datetimeFigureOut">
              <a:rPr lang="en-GB" smtClean="0"/>
              <a:pPr/>
              <a:t>24/03/2011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497B-63E6-4B74-A035-9DACE735FC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C87B-C6D3-415D-AD55-770BCF31AA38}" type="datetimeFigureOut">
              <a:rPr lang="en-GB" smtClean="0"/>
              <a:pPr/>
              <a:t>24/03/2011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497B-63E6-4B74-A035-9DACE735FC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C87B-C6D3-415D-AD55-770BCF31AA38}" type="datetimeFigureOut">
              <a:rPr lang="en-GB" smtClean="0"/>
              <a:pPr/>
              <a:t>24/03/2011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497B-63E6-4B74-A035-9DACE735FC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AC87B-C6D3-415D-AD55-770BCF31AA38}" type="datetimeFigureOut">
              <a:rPr lang="en-GB" smtClean="0"/>
              <a:pPr/>
              <a:t>24/03/2011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2497B-63E6-4B74-A035-9DACE735FC8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2043659"/>
          </a:xfrm>
        </p:spPr>
        <p:txBody>
          <a:bodyPr>
            <a:normAutofit/>
          </a:bodyPr>
          <a:lstStyle/>
          <a:p>
            <a:r>
              <a:rPr lang="en-GB" sz="6000" dirty="0" smtClean="0"/>
              <a:t>Ethnicity Inequalities in the workplace</a:t>
            </a:r>
            <a:endParaRPr lang="en-GB" sz="6000" dirty="0"/>
          </a:p>
        </p:txBody>
      </p:sp>
      <p:pic>
        <p:nvPicPr>
          <p:cNvPr id="5" name="Picture 4" descr="http://t1.gstatic.com/images?q=tbn:ANd9GcRjCwl9buygomNdk7Iok3Ig4Sht4QatEKcf4_mM5dPj2PwZ4py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943138"/>
            <a:ext cx="3312368" cy="26830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1. Legitimisation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46413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Racism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Second-class citizens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Justify low pay and poor working conditions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			  </a:t>
            </a:r>
            <a:r>
              <a:rPr lang="en-GB" sz="2800" i="1" dirty="0" smtClean="0"/>
              <a:t>How could this benefit Capitalism?</a:t>
            </a:r>
          </a:p>
        </p:txBody>
      </p:sp>
      <p:sp>
        <p:nvSpPr>
          <p:cNvPr id="4" name="Right Arrow 3"/>
          <p:cNvSpPr/>
          <p:nvPr/>
        </p:nvSpPr>
        <p:spPr>
          <a:xfrm>
            <a:off x="755576" y="5157192"/>
            <a:ext cx="2304256" cy="432048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2. Divide-and-rule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Castles and </a:t>
            </a:r>
            <a:r>
              <a:rPr lang="en-GB" dirty="0" err="1" smtClean="0"/>
              <a:t>Kosack</a:t>
            </a:r>
            <a:r>
              <a:rPr lang="en-GB" dirty="0" smtClean="0"/>
              <a:t> (1973)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Divided by racism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			</a:t>
            </a:r>
            <a:r>
              <a:rPr lang="en-GB" sz="2800" i="1" dirty="0" smtClean="0"/>
              <a:t>How could this benefit Capitalism?</a:t>
            </a:r>
            <a:endParaRPr lang="en-GB" sz="2800" i="1" dirty="0"/>
          </a:p>
        </p:txBody>
      </p:sp>
      <p:sp>
        <p:nvSpPr>
          <p:cNvPr id="4" name="Right Arrow 3"/>
          <p:cNvSpPr/>
          <p:nvPr/>
        </p:nvSpPr>
        <p:spPr>
          <a:xfrm>
            <a:off x="827584" y="4797152"/>
            <a:ext cx="2160240" cy="432048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3. Scapegoating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Social and economic problems</a:t>
            </a:r>
          </a:p>
          <a:p>
            <a:endParaRPr lang="en-GB" dirty="0" smtClean="0"/>
          </a:p>
          <a:p>
            <a:r>
              <a:rPr lang="en-GB" dirty="0" smtClean="0"/>
              <a:t>Vulnerable groups</a:t>
            </a:r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			</a:t>
            </a:r>
            <a:r>
              <a:rPr lang="en-GB" sz="2800" i="1" dirty="0" smtClean="0"/>
              <a:t>How could this benefit Capitalism?</a:t>
            </a:r>
            <a:endParaRPr lang="en-GB" sz="2800" dirty="0"/>
          </a:p>
        </p:txBody>
      </p:sp>
      <p:sp>
        <p:nvSpPr>
          <p:cNvPr id="4" name="Right Arrow 3"/>
          <p:cNvSpPr/>
          <p:nvPr/>
        </p:nvSpPr>
        <p:spPr>
          <a:xfrm>
            <a:off x="827584" y="4653136"/>
            <a:ext cx="2160240" cy="432048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67132">
            <a:off x="352417" y="886180"/>
            <a:ext cx="5035160" cy="769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4437112"/>
            <a:ext cx="43624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708920"/>
            <a:ext cx="337185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443311">
            <a:off x="4601226" y="5638461"/>
            <a:ext cx="41719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5661248"/>
            <a:ext cx="39814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962017">
            <a:off x="4062830" y="2494592"/>
            <a:ext cx="4810502" cy="117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5796136" y="260648"/>
            <a:ext cx="2448272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Impact" pitchFamily="34" charset="0"/>
              </a:rPr>
              <a:t>Islam is a threat to us all</a:t>
            </a:r>
            <a:endParaRPr lang="en-GB" sz="3600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6055940" cy="990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38019">
            <a:off x="657663" y="1973750"/>
            <a:ext cx="8485175" cy="95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3933056"/>
            <a:ext cx="6114126" cy="674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788024" y="2780928"/>
            <a:ext cx="4104456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Impact" pitchFamily="34" charset="0"/>
              </a:rPr>
              <a:t>Mass immigration to blame for knife culture</a:t>
            </a:r>
            <a:endParaRPr lang="en-GB" sz="3200" dirty="0">
              <a:latin typeface="Impact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82179">
            <a:off x="376386" y="5056478"/>
            <a:ext cx="8540473" cy="655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6021288"/>
            <a:ext cx="5796136" cy="60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4. Reserve army of labour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Economic prosperity</a:t>
            </a:r>
          </a:p>
          <a:p>
            <a:pPr>
              <a:buNone/>
            </a:pPr>
            <a:r>
              <a:rPr lang="en-GB" dirty="0" smtClean="0"/>
              <a:t>		vs.</a:t>
            </a:r>
          </a:p>
          <a:p>
            <a:pPr>
              <a:buNone/>
            </a:pPr>
            <a:r>
              <a:rPr lang="en-GB" dirty="0" smtClean="0"/>
              <a:t>Economic recession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800" i="1" dirty="0" smtClean="0"/>
              <a:t>				How could this benefit Capitalism?</a:t>
            </a:r>
            <a:endParaRPr lang="en-GB" sz="2800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899592" y="5157192"/>
            <a:ext cx="2160240" cy="432048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70386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Weberian explanations of ethnicity inequality</a:t>
            </a:r>
            <a:endParaRPr lang="en-GB" sz="6000" b="1" dirty="0"/>
          </a:p>
        </p:txBody>
      </p:sp>
      <p:pic>
        <p:nvPicPr>
          <p:cNvPr id="1026" name="Picture 2" descr="http://t2.gstatic.com/images?q=tbn:ANd9GcQtmUYDo1PcGiE2AtUBHkC_cz4zPsB5D06QnCtI00P6DwJADyH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1796" y="3212976"/>
            <a:ext cx="2885222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Underclass?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Joblessness by choice</a:t>
            </a:r>
          </a:p>
          <a:p>
            <a:pPr lvl="1"/>
            <a:r>
              <a:rPr lang="en-GB" dirty="0" smtClean="0"/>
              <a:t>Social exclusion</a:t>
            </a:r>
          </a:p>
          <a:p>
            <a:pPr lvl="1"/>
            <a:r>
              <a:rPr lang="en-GB" dirty="0" smtClean="0"/>
              <a:t>Benefit dependency</a:t>
            </a:r>
          </a:p>
          <a:p>
            <a:pPr lvl="1"/>
            <a:r>
              <a:rPr lang="en-GB" dirty="0" smtClean="0"/>
              <a:t>Criminality and fecklessness </a:t>
            </a:r>
          </a:p>
          <a:p>
            <a:endParaRPr lang="en-GB" dirty="0" smtClean="0"/>
          </a:p>
          <a:p>
            <a:pPr>
              <a:buNone/>
            </a:pPr>
            <a:r>
              <a:rPr lang="en-GB" b="1" dirty="0" smtClean="0"/>
              <a:t>	The material disadvantage of the ethnic minorities is so great that it actually cuts them off from the White working class group</a:t>
            </a:r>
          </a:p>
          <a:p>
            <a:endParaRPr lang="en-GB" dirty="0"/>
          </a:p>
        </p:txBody>
      </p:sp>
      <p:sp>
        <p:nvSpPr>
          <p:cNvPr id="5" name="Right Brace 4"/>
          <p:cNvSpPr/>
          <p:nvPr/>
        </p:nvSpPr>
        <p:spPr>
          <a:xfrm>
            <a:off x="5652120" y="1556792"/>
            <a:ext cx="576064" cy="2160240"/>
          </a:xfrm>
          <a:prstGeom prst="rightBrace">
            <a:avLst>
              <a:gd name="adj1" fmla="val 109375"/>
              <a:gd name="adj2" fmla="val 50000"/>
            </a:avLst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660232" y="2204864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Modern day underclass?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1. Underclass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700808"/>
            <a:ext cx="8640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Rex and Tomlinson (1979)</a:t>
            </a:r>
          </a:p>
          <a:p>
            <a:endParaRPr lang="en-GB" sz="3200" dirty="0" smtClean="0"/>
          </a:p>
          <a:p>
            <a:r>
              <a:rPr lang="en-GB" sz="3200" dirty="0" smtClean="0"/>
              <a:t>‘Black underclass’</a:t>
            </a:r>
          </a:p>
          <a:p>
            <a:endParaRPr lang="en-GB" sz="3200" dirty="0" smtClean="0"/>
          </a:p>
          <a:p>
            <a:endParaRPr lang="en-GB" sz="3200" dirty="0" smtClean="0"/>
          </a:p>
          <a:p>
            <a:r>
              <a:rPr lang="en-GB" sz="3200" dirty="0" smtClean="0"/>
              <a:t>Racism	        unable to get jobs	     poverty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691680" y="4293096"/>
            <a:ext cx="1008112" cy="36004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6012160" y="4293096"/>
            <a:ext cx="1008112" cy="36004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2. Status inequality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en-GB" dirty="0" smtClean="0"/>
              <a:t>Ethnic struggle for status, income and wealth</a:t>
            </a:r>
          </a:p>
          <a:p>
            <a:endParaRPr lang="en-GB" dirty="0" smtClean="0"/>
          </a:p>
          <a:p>
            <a:r>
              <a:rPr lang="en-GB" dirty="0" smtClean="0"/>
              <a:t>Status/power in hands of majority group</a:t>
            </a:r>
          </a:p>
          <a:p>
            <a:endParaRPr lang="en-GB" dirty="0" smtClean="0"/>
          </a:p>
          <a:p>
            <a:r>
              <a:rPr lang="en-GB" dirty="0" smtClean="0"/>
              <a:t>Compete equally?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Ethnic minorities as competitors in the labour market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Participation in labour market expressed by ‘economic activity’</a:t>
            </a:r>
          </a:p>
          <a:p>
            <a:endParaRPr lang="en-GB" dirty="0" smtClean="0"/>
          </a:p>
          <a:p>
            <a:r>
              <a:rPr lang="en-GB" dirty="0" smtClean="0"/>
              <a:t>Afro Caribbean groups have relatively high participation rates</a:t>
            </a:r>
          </a:p>
          <a:p>
            <a:endParaRPr lang="en-GB" dirty="0" smtClean="0"/>
          </a:p>
          <a:p>
            <a:r>
              <a:rPr lang="en-GB" dirty="0" smtClean="0"/>
              <a:t>Rates are much lower for Pakistani &amp; Bangladeshi groups 	</a:t>
            </a:r>
          </a:p>
          <a:p>
            <a:endParaRPr lang="en-GB" dirty="0" smtClean="0"/>
          </a:p>
          <a:p>
            <a:r>
              <a:rPr lang="en-GB" dirty="0" smtClean="0"/>
              <a:t>Especially women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3. Organisation of labour market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Barron and Norris (1976)</a:t>
            </a:r>
          </a:p>
          <a:p>
            <a:pPr>
              <a:buNone/>
            </a:pPr>
            <a:r>
              <a:rPr lang="en-GB" dirty="0" smtClean="0"/>
              <a:t>		‘dual labour-market theory’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Primary vs. Secondary sector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Ethnic minorities likely to be in which sector?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-19887"/>
            <a:ext cx="5279154" cy="6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own Arrow 4"/>
          <p:cNvSpPr/>
          <p:nvPr/>
        </p:nvSpPr>
        <p:spPr>
          <a:xfrm>
            <a:off x="4644008" y="1052736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>
            <a:off x="6588224" y="1052736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27984" y="2204864"/>
            <a:ext cx="1008112" cy="33123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6372200" y="2204864"/>
            <a:ext cx="1008112" cy="33123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‘Selection’</a:t>
            </a:r>
            <a:br>
              <a:rPr lang="en-GB" b="1" dirty="0" smtClean="0"/>
            </a:br>
            <a:r>
              <a:rPr lang="en-GB" b="1" dirty="0" smtClean="0"/>
              <a:t>Getting a job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Jenkins (1986)</a:t>
            </a:r>
          </a:p>
          <a:p>
            <a:pPr>
              <a:buNone/>
            </a:pP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dirty="0" smtClean="0"/>
              <a:t>Managers assessed job applicants according to two main criteria:</a:t>
            </a:r>
          </a:p>
          <a:p>
            <a:pPr>
              <a:buNone/>
            </a:pPr>
            <a:r>
              <a:rPr lang="en-GB" sz="2000" dirty="0" smtClean="0"/>
              <a:t> </a:t>
            </a:r>
          </a:p>
          <a:p>
            <a:pPr lvl="1"/>
            <a:r>
              <a:rPr lang="en-GB" dirty="0" smtClean="0"/>
              <a:t>Suitability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Acceptability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5" y="113781"/>
            <a:ext cx="4536504" cy="673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Newspaper Articles</a:t>
            </a:r>
            <a:endParaRPr lang="en-GB" b="1" dirty="0"/>
          </a:p>
        </p:txBody>
      </p:sp>
      <p:pic>
        <p:nvPicPr>
          <p:cNvPr id="1026" name="Picture 2" descr="http://t0.gstatic.com/images?q=tbn:ANd9GcRT67PsoViRD4vN2L_Y3D09_1QcaAfPJbFfBV392E-TdCLA_9m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2622763" cy="302433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51920" y="2348880"/>
            <a:ext cx="44644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What is the article saying about ethnicity inequalities in the workplace?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Brown and Gay (1985)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Job applications</a:t>
            </a:r>
          </a:p>
          <a:p>
            <a:endParaRPr lang="en-GB" dirty="0" smtClean="0"/>
          </a:p>
          <a:p>
            <a:r>
              <a:rPr lang="en-GB" dirty="0" smtClean="0"/>
              <a:t>Positive responses:</a:t>
            </a:r>
          </a:p>
          <a:p>
            <a:pPr lvl="2"/>
            <a:r>
              <a:rPr lang="en-GB" dirty="0" smtClean="0"/>
              <a:t>90% White applicants</a:t>
            </a:r>
          </a:p>
          <a:p>
            <a:pPr lvl="2"/>
            <a:r>
              <a:rPr lang="en-GB" dirty="0" smtClean="0"/>
              <a:t>63% Asian applicants</a:t>
            </a:r>
          </a:p>
          <a:p>
            <a:pPr lvl="2"/>
            <a:r>
              <a:rPr lang="en-GB" dirty="0" smtClean="0"/>
              <a:t>63% West Indian applicants</a:t>
            </a:r>
          </a:p>
          <a:p>
            <a:pPr lvl="2">
              <a:buNone/>
            </a:pPr>
            <a:endParaRPr lang="en-GB" dirty="0" smtClean="0"/>
          </a:p>
          <a:p>
            <a:r>
              <a:rPr lang="en-GB" dirty="0" smtClean="0"/>
              <a:t>Compared with similar </a:t>
            </a:r>
            <a:br>
              <a:rPr lang="en-GB" dirty="0" smtClean="0"/>
            </a:br>
            <a:r>
              <a:rPr lang="en-GB" dirty="0" smtClean="0"/>
              <a:t>studies conducted in </a:t>
            </a:r>
            <a:br>
              <a:rPr lang="en-GB" dirty="0" smtClean="0"/>
            </a:br>
            <a:r>
              <a:rPr lang="en-GB" dirty="0" smtClean="0"/>
              <a:t>1974 </a:t>
            </a:r>
            <a:r>
              <a:rPr lang="en-GB" dirty="0" smtClean="0"/>
              <a:t>and 1979</a:t>
            </a:r>
          </a:p>
        </p:txBody>
      </p:sp>
      <p:pic>
        <p:nvPicPr>
          <p:cNvPr id="3074" name="Picture 2" descr="http://t2.gstatic.com/images?q=tbn:ANd9GcRa9rfSC9-MZkniDsE5K3evknJsTcEhzl-Jl9A7tHe0blL55mP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797152"/>
            <a:ext cx="3437943" cy="18365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n-GB" sz="6000" dirty="0" smtClean="0"/>
              <a:t>Why are ethnic minorities subject to inequalities in the labour market?</a:t>
            </a:r>
            <a:endParaRPr lang="en-GB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70386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Marxist explanations of ethnicity inequality</a:t>
            </a:r>
            <a:endParaRPr lang="en-GB" sz="6000" b="1" dirty="0"/>
          </a:p>
        </p:txBody>
      </p:sp>
      <p:pic>
        <p:nvPicPr>
          <p:cNvPr id="18436" name="Picture 4" descr="http://t3.gstatic.com/images?q=tbn:ANd9GcRQN2pyD2ia2uzC8_sO39D8OT2ryufVHt30YNaTWqaqTZwMRC-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601132"/>
            <a:ext cx="3744416" cy="26266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229</Words>
  <Application>Microsoft Office PowerPoint</Application>
  <PresentationFormat>On-screen Show (4:3)</PresentationFormat>
  <Paragraphs>90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Ethnicity Inequalities in the workplace</vt:lpstr>
      <vt:lpstr>Ethnic minorities as competitors in the labour market</vt:lpstr>
      <vt:lpstr>Slide 3</vt:lpstr>
      <vt:lpstr>‘Selection’ Getting a job</vt:lpstr>
      <vt:lpstr>Slide 5</vt:lpstr>
      <vt:lpstr>Newspaper Articles</vt:lpstr>
      <vt:lpstr>Brown and Gay (1985)</vt:lpstr>
      <vt:lpstr>Why are ethnic minorities subject to inequalities in the labour market?</vt:lpstr>
      <vt:lpstr>Marxist explanations of ethnicity inequality</vt:lpstr>
      <vt:lpstr>1. Legitimisation</vt:lpstr>
      <vt:lpstr>2. Divide-and-rule</vt:lpstr>
      <vt:lpstr>3. Scapegoating</vt:lpstr>
      <vt:lpstr>Slide 13</vt:lpstr>
      <vt:lpstr>Slide 14</vt:lpstr>
      <vt:lpstr>4. Reserve army of labour</vt:lpstr>
      <vt:lpstr>Weberian explanations of ethnicity inequality</vt:lpstr>
      <vt:lpstr>Underclass?</vt:lpstr>
      <vt:lpstr>1. Underclass</vt:lpstr>
      <vt:lpstr>2. Status inequality</vt:lpstr>
      <vt:lpstr>3. Organisation of labour market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Ethnicity Inequalities</dc:title>
  <dc:creator>Lizzie</dc:creator>
  <cp:lastModifiedBy>Lizzie</cp:lastModifiedBy>
  <cp:revision>54</cp:revision>
  <dcterms:created xsi:type="dcterms:W3CDTF">2011-03-12T17:44:30Z</dcterms:created>
  <dcterms:modified xsi:type="dcterms:W3CDTF">2011-03-24T15:42:37Z</dcterms:modified>
</cp:coreProperties>
</file>