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C2B0-FB5D-470A-BED5-C8A7C4EA0A0D}" type="datetimeFigureOut">
              <a:rPr lang="en-GB" smtClean="0"/>
              <a:pPr/>
              <a:t>05/04/2011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D2C3-0C7C-4774-BD2C-2CBE29BAE7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.gov.uk/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809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Recap on last session...</a:t>
            </a:r>
          </a:p>
          <a:p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b="1" i="1" dirty="0" smtClean="0"/>
              <a:t>Racism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Commission for Racial Equality: </a:t>
            </a:r>
            <a:r>
              <a:rPr lang="en-GB" sz="3200" dirty="0" err="1" smtClean="0"/>
              <a:t>Jayleigh</a:t>
            </a:r>
            <a:r>
              <a:rPr lang="en-GB" sz="3200" dirty="0" smtClean="0"/>
              <a:t> School 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Wright (1992)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Ethnocentric curriculum</a:t>
            </a:r>
          </a:p>
          <a:p>
            <a:pPr>
              <a:buFont typeface="Arial" pitchFamily="34" charset="0"/>
              <a:buChar char="•"/>
            </a:pPr>
            <a:endParaRPr lang="en-GB" sz="3200" dirty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Evaluation....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32656"/>
            <a:ext cx="82809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Today....</a:t>
            </a:r>
          </a:p>
          <a:p>
            <a:endParaRPr lang="en-GB" sz="3000" b="1" dirty="0" smtClean="0"/>
          </a:p>
          <a:p>
            <a:r>
              <a:rPr lang="en-GB" sz="3000" dirty="0" smtClean="0"/>
              <a:t>Continue to look at education, ethnicity and educational attainment</a:t>
            </a:r>
          </a:p>
          <a:p>
            <a:endParaRPr lang="en-GB" sz="3000" dirty="0" smtClean="0"/>
          </a:p>
          <a:p>
            <a:r>
              <a:rPr lang="en-GB" sz="3000" b="1" dirty="0" smtClean="0"/>
              <a:t>By the end of the session you should be able to...</a:t>
            </a:r>
          </a:p>
          <a:p>
            <a:endParaRPr lang="en-GB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b="1" dirty="0" smtClean="0"/>
              <a:t>  </a:t>
            </a:r>
            <a:r>
              <a:rPr lang="en-GB" sz="3000" dirty="0" smtClean="0"/>
              <a:t>List FOUR explanations for differences in attainment in education based on ethnicity</a:t>
            </a:r>
          </a:p>
          <a:p>
            <a:pPr lvl="1">
              <a:buFont typeface="Arial" pitchFamily="34" charset="0"/>
              <a:buChar char="•"/>
            </a:pPr>
            <a:endParaRPr lang="en-GB" sz="3000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 Provide </a:t>
            </a:r>
            <a:r>
              <a:rPr lang="en-GB" sz="3000" smtClean="0"/>
              <a:t>theorists and/or studies </a:t>
            </a:r>
            <a:r>
              <a:rPr lang="en-GB" sz="3000" dirty="0" smtClean="0"/>
              <a:t>to support these explanations</a:t>
            </a:r>
          </a:p>
          <a:p>
            <a:pPr lvl="1"/>
            <a:endParaRPr lang="en-GB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900" b="1" dirty="0" smtClean="0"/>
              <a:t>Foster (1990)</a:t>
            </a:r>
          </a:p>
          <a:p>
            <a:pPr>
              <a:buBlip>
                <a:blip r:embed="rId2"/>
              </a:buBlip>
            </a:pPr>
            <a:endParaRPr lang="en-GB" sz="2000" dirty="0"/>
          </a:p>
          <a:p>
            <a:pPr lvl="1">
              <a:buBlip>
                <a:blip r:embed="rId2"/>
              </a:buBlip>
            </a:pPr>
            <a:r>
              <a:rPr lang="en-GB" dirty="0" smtClean="0"/>
              <a:t> Ethnographic study of a multi-ethnic comprehensive</a:t>
            </a:r>
          </a:p>
          <a:p>
            <a:pPr lvl="1">
              <a:buBlip>
                <a:blip r:embed="rId2"/>
              </a:buBlip>
            </a:pPr>
            <a:endParaRPr lang="en-GB" dirty="0" smtClean="0"/>
          </a:p>
          <a:p>
            <a:pPr lvl="1">
              <a:buBlip>
                <a:blip r:embed="rId2"/>
              </a:buBlip>
            </a:pPr>
            <a:r>
              <a:rPr lang="en-GB" dirty="0" smtClean="0"/>
              <a:t> Found no evidence of racism</a:t>
            </a:r>
          </a:p>
          <a:p>
            <a:pPr lvl="1">
              <a:buBlip>
                <a:blip r:embed="rId2"/>
              </a:buBlip>
            </a:pPr>
            <a:endParaRPr lang="en-GB" dirty="0" smtClean="0"/>
          </a:p>
          <a:p>
            <a:pPr lvl="1">
              <a:buBlip>
                <a:blip r:embed="rId2"/>
              </a:buBlip>
            </a:pPr>
            <a:r>
              <a:rPr lang="en-GB" dirty="0" smtClean="0"/>
              <a:t> </a:t>
            </a:r>
            <a:r>
              <a:rPr lang="en-GB" i="1" dirty="0" smtClean="0"/>
              <a:t>HOWEVER...</a:t>
            </a:r>
          </a:p>
          <a:p>
            <a:pPr lvl="1">
              <a:buBlip>
                <a:blip r:embed="rId2"/>
              </a:buBlip>
            </a:pPr>
            <a:endParaRPr lang="en-GB" dirty="0" smtClean="0"/>
          </a:p>
          <a:p>
            <a:pPr lvl="1">
              <a:buBlip>
                <a:blip r:embed="rId2"/>
              </a:buBlip>
            </a:pPr>
            <a:r>
              <a:rPr lang="en-GB" dirty="0" smtClean="0"/>
              <a:t> Staff anti-racism programme</a:t>
            </a:r>
          </a:p>
          <a:p>
            <a:pPr lvl="1">
              <a:buBlip>
                <a:blip r:embed="rId2"/>
              </a:buBlip>
            </a:pPr>
            <a:endParaRPr lang="en-GB" dirty="0" smtClean="0"/>
          </a:p>
          <a:p>
            <a:pPr lvl="1">
              <a:buBlip>
                <a:blip r:embed="rId2"/>
              </a:buBlip>
            </a:pPr>
            <a:r>
              <a:rPr lang="en-GB" dirty="0" smtClean="0"/>
              <a:t> Wider community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Labelling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Chinese and Indian students</a:t>
            </a:r>
          </a:p>
          <a:p>
            <a:endParaRPr lang="en-GB" dirty="0"/>
          </a:p>
          <a:p>
            <a:r>
              <a:rPr lang="en-GB" dirty="0" smtClean="0"/>
              <a:t>Black students often labelled negatively</a:t>
            </a:r>
          </a:p>
          <a:p>
            <a:endParaRPr lang="en-GB" sz="2000" dirty="0"/>
          </a:p>
          <a:p>
            <a:pPr lvl="2"/>
            <a:r>
              <a:rPr lang="en-GB" sz="3000" b="1" dirty="0" err="1" smtClean="0"/>
              <a:t>Gillborn</a:t>
            </a:r>
            <a:r>
              <a:rPr lang="en-GB" sz="3000" b="1" dirty="0" smtClean="0"/>
              <a:t> (1990)</a:t>
            </a:r>
          </a:p>
          <a:p>
            <a:pPr lvl="2"/>
            <a:r>
              <a:rPr lang="en-GB" sz="3000" dirty="0" smtClean="0"/>
              <a:t>Afro-Caribbean students behaviour seen as a threat</a:t>
            </a:r>
          </a:p>
          <a:p>
            <a:pPr lvl="2"/>
            <a:r>
              <a:rPr lang="en-GB" sz="3000" dirty="0" smtClean="0"/>
              <a:t>Challenge authority</a:t>
            </a:r>
          </a:p>
          <a:p>
            <a:pPr lvl="2">
              <a:buNone/>
            </a:pPr>
            <a:endParaRPr lang="en-GB" sz="2800" dirty="0" smtClean="0"/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8433" name="Picture 1" descr="This is a graph showing Pupils achieving 5 or more A*-C at GCSE/GNVQ: by sex and ethnic group, 2004, Eng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5752176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3568" y="6093296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Pupils achieving 5 or more A*-C at GCSE/GNVQ: by sex and ethnic group, 2004, England (Official Statistics: </a:t>
            </a: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http://www.statistics.gov.uk</a:t>
            </a:r>
            <a:r>
              <a:rPr kumimoji="0" lang="en-GB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809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/>
              <a:t>Today....</a:t>
            </a:r>
          </a:p>
          <a:p>
            <a:endParaRPr lang="en-GB" sz="3000" b="1" dirty="0" smtClean="0"/>
          </a:p>
          <a:p>
            <a:r>
              <a:rPr lang="en-GB" sz="3000" dirty="0" smtClean="0"/>
              <a:t>Continue to look at education, ethnicity and educational attainment</a:t>
            </a:r>
          </a:p>
          <a:p>
            <a:endParaRPr lang="en-GB" sz="3000" dirty="0" smtClean="0"/>
          </a:p>
          <a:p>
            <a:r>
              <a:rPr lang="en-GB" sz="3000" b="1" dirty="0" smtClean="0"/>
              <a:t>By the end of the session you should be able to...</a:t>
            </a:r>
          </a:p>
          <a:p>
            <a:endParaRPr lang="en-GB" sz="3000" b="1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b="1" dirty="0" smtClean="0"/>
              <a:t>  </a:t>
            </a:r>
            <a:r>
              <a:rPr lang="en-GB" sz="3000" dirty="0" smtClean="0"/>
              <a:t>List FOUR explanations for differences in attainment in education based on ethnicity</a:t>
            </a:r>
          </a:p>
          <a:p>
            <a:pPr lvl="1">
              <a:buFont typeface="Arial" pitchFamily="34" charset="0"/>
              <a:buChar char="•"/>
            </a:pPr>
            <a:endParaRPr lang="en-GB" sz="3000" dirty="0" smtClean="0"/>
          </a:p>
          <a:p>
            <a:pPr lvl="1">
              <a:buFont typeface="Arial" pitchFamily="34" charset="0"/>
              <a:buChar char="•"/>
            </a:pPr>
            <a:r>
              <a:rPr lang="en-GB" sz="3000" dirty="0" smtClean="0"/>
              <a:t> Provide theorists/studies to support these explanations</a:t>
            </a:r>
          </a:p>
          <a:p>
            <a:pPr lvl="1"/>
            <a:endParaRPr lang="en-GB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194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Labelling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25</cp:revision>
  <dcterms:created xsi:type="dcterms:W3CDTF">2011-02-27T15:01:46Z</dcterms:created>
  <dcterms:modified xsi:type="dcterms:W3CDTF">2011-04-05T17:14:51Z</dcterms:modified>
</cp:coreProperties>
</file>