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0988-505E-4B0D-B0D6-B350DF661562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2288-01C9-4A2B-B51B-015586E0DE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0988-505E-4B0D-B0D6-B350DF661562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2288-01C9-4A2B-B51B-015586E0DE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0988-505E-4B0D-B0D6-B350DF661562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2288-01C9-4A2B-B51B-015586E0DE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0988-505E-4B0D-B0D6-B350DF661562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2288-01C9-4A2B-B51B-015586E0DE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0988-505E-4B0D-B0D6-B350DF661562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2288-01C9-4A2B-B51B-015586E0DE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0988-505E-4B0D-B0D6-B350DF661562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2288-01C9-4A2B-B51B-015586E0DE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0988-505E-4B0D-B0D6-B350DF661562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2288-01C9-4A2B-B51B-015586E0DE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0988-505E-4B0D-B0D6-B350DF661562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2288-01C9-4A2B-B51B-015586E0DE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0988-505E-4B0D-B0D6-B350DF661562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2288-01C9-4A2B-B51B-015586E0DE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0988-505E-4B0D-B0D6-B350DF661562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2288-01C9-4A2B-B51B-015586E0DE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0988-505E-4B0D-B0D6-B350DF661562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2288-01C9-4A2B-B51B-015586E0DE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00988-505E-4B0D-B0D6-B350DF661562}" type="datetimeFigureOut">
              <a:rPr lang="en-GB" smtClean="0"/>
              <a:pPr/>
              <a:t>07/03/2011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92288-01C9-4A2B-B51B-015586E0DEE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s.gov.uk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s.gov.uk/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5256584"/>
          </a:xfrm>
        </p:spPr>
        <p:txBody>
          <a:bodyPr>
            <a:noAutofit/>
          </a:bodyPr>
          <a:lstStyle/>
          <a:p>
            <a:r>
              <a:rPr lang="en-GB" sz="8000" b="1" dirty="0" smtClean="0"/>
              <a:t>Ethnicity Inequalities in Education</a:t>
            </a:r>
            <a:endParaRPr lang="en-GB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15616" y="476672"/>
            <a:ext cx="6840760" cy="2520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979712" y="908720"/>
            <a:ext cx="52385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/>
              <a:t>Outside School Factors</a:t>
            </a:r>
            <a:endParaRPr lang="en-GB" sz="5400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1331640" y="3356992"/>
            <a:ext cx="1656184" cy="36004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99592" y="443711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Family</a:t>
            </a:r>
            <a:endParaRPr lang="en-GB" sz="3600" dirty="0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6120172" y="3320988"/>
            <a:ext cx="1584176" cy="36004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00192" y="4509120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Social Class</a:t>
            </a:r>
            <a:endParaRPr lang="en-GB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Family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Value of education</a:t>
            </a:r>
          </a:p>
          <a:p>
            <a:endParaRPr lang="en-GB" dirty="0" smtClean="0"/>
          </a:p>
          <a:p>
            <a:r>
              <a:rPr lang="en-GB" dirty="0" smtClean="0"/>
              <a:t>Family support network</a:t>
            </a:r>
          </a:p>
          <a:p>
            <a:endParaRPr lang="en-GB" dirty="0" smtClean="0"/>
          </a:p>
          <a:p>
            <a:r>
              <a:rPr lang="en-GB" dirty="0" smtClean="0"/>
              <a:t>Importance of respect</a:t>
            </a:r>
          </a:p>
          <a:p>
            <a:endParaRPr lang="en-GB" dirty="0" smtClean="0"/>
          </a:p>
          <a:p>
            <a:r>
              <a:rPr lang="en-GB" dirty="0" smtClean="0"/>
              <a:t>Single parent families</a:t>
            </a:r>
          </a:p>
          <a:p>
            <a:endParaRPr lang="en-GB" dirty="0" smtClean="0"/>
          </a:p>
          <a:p>
            <a:r>
              <a:rPr lang="en-GB" dirty="0" smtClean="0"/>
              <a:t>Role models?</a:t>
            </a:r>
            <a:endParaRPr lang="en-GB" dirty="0"/>
          </a:p>
        </p:txBody>
      </p:sp>
      <p:pic>
        <p:nvPicPr>
          <p:cNvPr id="18434" name="Picture 2" descr="http://t2.gstatic.com/images?q=tbn:ANd9GcT4Hes8uR7l0a4gXE_CiChwz5LUkfnvUddr6rN8c4iBTQzvPar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356992"/>
            <a:ext cx="3552889" cy="2661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Social Class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237931"/>
          </a:xfrm>
        </p:spPr>
        <p:txBody>
          <a:bodyPr/>
          <a:lstStyle/>
          <a:p>
            <a:r>
              <a:rPr lang="en-GB" dirty="0" smtClean="0"/>
              <a:t>Material factors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Cultural factors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4087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GB" dirty="0" smtClean="0"/>
              <a:t>1. Which </a:t>
            </a:r>
            <a:r>
              <a:rPr lang="en-GB" dirty="0" smtClean="0"/>
              <a:t>ethnic group(s) tend to do</a:t>
            </a:r>
          </a:p>
          <a:p>
            <a:pPr marL="514350" indent="-51435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smtClean="0"/>
              <a:t>a</a:t>
            </a:r>
            <a:r>
              <a:rPr lang="en-GB" dirty="0" smtClean="0"/>
              <a:t>) least well</a:t>
            </a:r>
            <a:br>
              <a:rPr lang="en-GB" dirty="0" smtClean="0"/>
            </a:br>
            <a:r>
              <a:rPr lang="en-GB" dirty="0" smtClean="0"/>
              <a:t>	b) particularly well </a:t>
            </a:r>
            <a:r>
              <a:rPr lang="en-GB" dirty="0" smtClean="0"/>
              <a:t>... in </a:t>
            </a:r>
            <a:r>
              <a:rPr lang="en-GB" dirty="0" smtClean="0"/>
              <a:t>the UK education system</a:t>
            </a:r>
            <a:r>
              <a:rPr lang="en-GB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GB" sz="2300" dirty="0" smtClean="0"/>
          </a:p>
          <a:p>
            <a:pPr marL="514350" lvl="0" indent="-514350">
              <a:buNone/>
            </a:pPr>
            <a:r>
              <a:rPr lang="en-GB" dirty="0" smtClean="0"/>
              <a:t>2. Which </a:t>
            </a:r>
            <a:r>
              <a:rPr lang="en-GB" dirty="0" smtClean="0"/>
              <a:t>ethnic group(s) are most likely to be excluded from school? </a:t>
            </a:r>
            <a:endParaRPr lang="en-GB" dirty="0" smtClean="0"/>
          </a:p>
          <a:p>
            <a:pPr marL="514350" lvl="0" indent="-514350">
              <a:buNone/>
            </a:pPr>
            <a:endParaRPr lang="en-GB" dirty="0" smtClean="0"/>
          </a:p>
          <a:p>
            <a:pPr marL="514350" lvl="0" indent="-514350">
              <a:buNone/>
            </a:pPr>
            <a:r>
              <a:rPr lang="en-GB" dirty="0" smtClean="0"/>
              <a:t>3. How might family background impact on educational achievement?</a:t>
            </a:r>
          </a:p>
          <a:p>
            <a:pPr marL="457200" lvl="0" indent="-457200">
              <a:buFont typeface="+mj-lt"/>
              <a:buAutoNum type="arabicPeriod"/>
            </a:pPr>
            <a:endParaRPr lang="en-GB" sz="2100" dirty="0" smtClean="0"/>
          </a:p>
          <a:p>
            <a:pPr marL="514350" lvl="0" indent="-514350">
              <a:buNone/>
            </a:pPr>
            <a:r>
              <a:rPr lang="en-GB" dirty="0" smtClean="0"/>
              <a:t>4. Does social class have any impact on ethnicity and educational achievement?</a:t>
            </a:r>
          </a:p>
          <a:p>
            <a:pPr marL="457200" lvl="0" indent="-457200">
              <a:buFont typeface="+mj-lt"/>
              <a:buAutoNum type="arabicPeriod"/>
            </a:pPr>
            <a:endParaRPr lang="en-GB" sz="2100" dirty="0" smtClean="0"/>
          </a:p>
          <a:p>
            <a:pPr marL="514350" lvl="0" indent="-514350">
              <a:buNone/>
            </a:pPr>
            <a:r>
              <a:rPr lang="en-GB" dirty="0" smtClean="0"/>
              <a:t>5. How could racism effect the achievement of ethnic minority students?</a:t>
            </a:r>
          </a:p>
          <a:p>
            <a:pPr marL="457200" lvl="0" indent="-457200">
              <a:buFont typeface="+mj-lt"/>
              <a:buAutoNum type="arabicPeriod"/>
            </a:pPr>
            <a:endParaRPr lang="en-GB" sz="1900" dirty="0" smtClean="0"/>
          </a:p>
          <a:p>
            <a:pPr marL="514350" lvl="0" indent="-514350">
              <a:buNone/>
            </a:pPr>
            <a:r>
              <a:rPr lang="en-GB" dirty="0" smtClean="0"/>
              <a:t>6. Does labelling impact on the achievement levels of ethnic groups? How?</a:t>
            </a:r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is is a graph showing Pupils achieving 5 or more A*-C at GCSE/GNVQ: by sex and ethnic group, 2004, Englan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770485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10227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Pupils achieving 5 or more A*-C at GCSE/GNVQ: by sex and ethnic group, 2004, England (Official Statistics: 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  <a:hlinkClick r:id="rId3"/>
              </a:rPr>
              <a:t>http://www.statistics.gov.uk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ople of working age with no qualifications: by ethnic group, 2004, 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7560839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6165304"/>
            <a:ext cx="8424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People of working age with no qualifications: by ethnic group, 2004, GB </a:t>
            </a:r>
            <a:b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(Official Statistics: 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  <a:hlinkClick r:id="rId3"/>
              </a:rPr>
              <a:t>http://www.statistics.gov.uk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0" y="3933056"/>
            <a:ext cx="4032448" cy="187220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n-GB" b="1" dirty="0" smtClean="0"/>
              <a:t>Reasons for ethnic minority achievement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256490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Inside School Factors</a:t>
            </a:r>
            <a:endParaRPr lang="en-GB" sz="3600" b="1" dirty="0"/>
          </a:p>
        </p:txBody>
      </p:sp>
      <p:sp>
        <p:nvSpPr>
          <p:cNvPr id="6" name="Oval 5"/>
          <p:cNvSpPr/>
          <p:nvPr/>
        </p:nvSpPr>
        <p:spPr>
          <a:xfrm>
            <a:off x="619944" y="2285256"/>
            <a:ext cx="4032448" cy="187220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124000" y="271730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Inside School Factors</a:t>
            </a:r>
            <a:endParaRPr lang="en-GB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429309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Outside School Factors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15616" y="476672"/>
            <a:ext cx="6840760" cy="2520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979712" y="908720"/>
            <a:ext cx="52385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/>
              <a:t>Inside School Factors</a:t>
            </a:r>
            <a:endParaRPr lang="en-GB" sz="5400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1331640" y="3356992"/>
            <a:ext cx="1656184" cy="36004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99592" y="443711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Racism</a:t>
            </a:r>
            <a:endParaRPr lang="en-GB" sz="3600" dirty="0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6120172" y="3320988"/>
            <a:ext cx="1584176" cy="36004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84168" y="450912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Labelling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6332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b="1" dirty="0" smtClean="0"/>
              <a:t>What is institutional racism?</a:t>
            </a:r>
            <a:endParaRPr lang="en-GB" sz="6000" b="1" dirty="0"/>
          </a:p>
        </p:txBody>
      </p:sp>
      <p:pic>
        <p:nvPicPr>
          <p:cNvPr id="6" name="Picture 2" descr="http://pressbox.co.uk/images/logos/52639_Torch-38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717032"/>
            <a:ext cx="1800200" cy="2703140"/>
          </a:xfrm>
          <a:prstGeom prst="rect">
            <a:avLst/>
          </a:prstGeom>
          <a:noFill/>
        </p:spPr>
      </p:pic>
      <p:pic>
        <p:nvPicPr>
          <p:cNvPr id="7" name="Picture 8" descr="http://t3.gstatic.com/images?q=tbn:ANd9GcRdfrtm6-PuL8y4cCcWH3b-Aajo_Npr_d18Or3REqB7y3c3Dq3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2736304" cy="1916832"/>
          </a:xfrm>
          <a:prstGeom prst="rect">
            <a:avLst/>
          </a:prstGeom>
          <a:noFill/>
        </p:spPr>
      </p:pic>
      <p:pic>
        <p:nvPicPr>
          <p:cNvPr id="8" name="Picture 10" descr="http://t2.gstatic.com/images?q=tbn:ANd9GcSFliHw2wUNhlBC9AhW5jh1-Ew0lXiAjsRY9oqsXcpgKFoypuo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332656"/>
            <a:ext cx="2123121" cy="1584176"/>
          </a:xfrm>
          <a:prstGeom prst="rect">
            <a:avLst/>
          </a:prstGeom>
          <a:noFill/>
        </p:spPr>
      </p:pic>
      <p:pic>
        <p:nvPicPr>
          <p:cNvPr id="9" name="Picture 12" descr="http://t0.gstatic.com/images?q=tbn:ANd9GcQu2NE6-5K6EuepSAaN1B2fTLo_raoc8nvuEQLsuxY90SjSXjeGt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4365104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Racism in Schools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GB" dirty="0" err="1" smtClean="0"/>
              <a:t>Jayleigh</a:t>
            </a:r>
            <a:r>
              <a:rPr lang="en-GB" dirty="0" smtClean="0"/>
              <a:t> School (1992)</a:t>
            </a:r>
          </a:p>
          <a:p>
            <a:endParaRPr lang="en-GB" dirty="0" smtClean="0"/>
          </a:p>
          <a:p>
            <a:r>
              <a:rPr lang="en-GB" dirty="0" smtClean="0"/>
              <a:t>Wright (1992)</a:t>
            </a:r>
          </a:p>
          <a:p>
            <a:endParaRPr lang="en-GB" dirty="0" smtClean="0"/>
          </a:p>
          <a:p>
            <a:r>
              <a:rPr lang="en-GB" dirty="0" smtClean="0"/>
              <a:t>Ethnocentric curriculum?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			Foster (1990)</a:t>
            </a:r>
            <a:endParaRPr lang="en-GB" dirty="0"/>
          </a:p>
        </p:txBody>
      </p:sp>
      <p:pic>
        <p:nvPicPr>
          <p:cNvPr id="4" name="Picture 2" descr="http://t1.gstatic.com/images?q=tbn:ANd9GcSvW8gfKiiIQcWlgDu5ZOdLStL7NvWH9LddJwY3E-W3YwncMl6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149080"/>
            <a:ext cx="3109769" cy="2016224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683568" y="5373216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Labelling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Chinese / Indian students</a:t>
            </a:r>
          </a:p>
          <a:p>
            <a:endParaRPr lang="en-GB" dirty="0" smtClean="0"/>
          </a:p>
          <a:p>
            <a:r>
              <a:rPr lang="en-GB" dirty="0" smtClean="0"/>
              <a:t>Black boys</a:t>
            </a:r>
          </a:p>
          <a:p>
            <a:endParaRPr lang="en-GB" dirty="0" smtClean="0"/>
          </a:p>
          <a:p>
            <a:r>
              <a:rPr lang="en-GB" dirty="0" smtClean="0"/>
              <a:t>Self fulfilling prophecy</a:t>
            </a:r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789040"/>
            <a:ext cx="348038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133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Ethnicity Inequalities in Education</vt:lpstr>
      <vt:lpstr>Slide 2</vt:lpstr>
      <vt:lpstr>Slide 3</vt:lpstr>
      <vt:lpstr>Slide 4</vt:lpstr>
      <vt:lpstr>Reasons for ethnic minority achievement</vt:lpstr>
      <vt:lpstr>Slide 6</vt:lpstr>
      <vt:lpstr>Slide 7</vt:lpstr>
      <vt:lpstr>Racism in Schools</vt:lpstr>
      <vt:lpstr>Labelling</vt:lpstr>
      <vt:lpstr>Slide 10</vt:lpstr>
      <vt:lpstr>Family</vt:lpstr>
      <vt:lpstr>Social Class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Ethnicity Inequalities in Education</dc:title>
  <dc:creator>Lizzie</dc:creator>
  <cp:lastModifiedBy>Lizzie</cp:lastModifiedBy>
  <cp:revision>30</cp:revision>
  <dcterms:created xsi:type="dcterms:W3CDTF">2011-03-07T17:56:41Z</dcterms:created>
  <dcterms:modified xsi:type="dcterms:W3CDTF">2011-03-07T20:24:36Z</dcterms:modified>
</cp:coreProperties>
</file>