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8891-0850-43EA-8A41-F23740BC34AA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1121-8412-4C64-85CE-61CA3ED9B0C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3.gstatic.com/images?q=tbn:ANd9GcTDkdS5kGxZs5wO8hbWWvoB4LFxxWodKh3NprJvkpcbO82ot63NVw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3476547" cy="243877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403698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Cooper Black" pitchFamily="18" charset="0"/>
              </a:rPr>
              <a:t>Education and Marxism</a:t>
            </a:r>
            <a:endParaRPr lang="en-GB" sz="6600" dirty="0">
              <a:latin typeface="Cooper Black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99992" y="3140968"/>
            <a:ext cx="3816424" cy="2304256"/>
          </a:xfrm>
          <a:prstGeom prst="wedgeRoundRectCallout">
            <a:avLst>
              <a:gd name="adj1" fmla="val -48479"/>
              <a:gd name="adj2" fmla="val 8325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16016" y="328498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Hi guys!</a:t>
            </a:r>
            <a:br>
              <a:rPr lang="en-GB" sz="2000" dirty="0" smtClean="0"/>
            </a:br>
            <a:r>
              <a:rPr lang="en-GB" sz="2000" dirty="0" smtClean="0"/>
              <a:t>You are at the revision programme for Education and Marxism. </a:t>
            </a:r>
            <a:br>
              <a:rPr lang="en-GB" sz="2000" dirty="0" smtClean="0"/>
            </a:br>
            <a:r>
              <a:rPr lang="en-GB" sz="2000" dirty="0" smtClean="0"/>
              <a:t>Click on the picture of me (Karl Marx) to enter!!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323528" y="6211669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http://rightwingagenda.blogspot.com/2010/11/karl-marx-would-be-tickled-pink-if-he.html</a:t>
            </a:r>
            <a:endParaRPr lang="en-GB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260648"/>
            <a:ext cx="5040560" cy="43924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620688"/>
            <a:ext cx="4464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Welcome!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This programme should be used to help guide your revision.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Use it to test your knowledge and identify areas which you need to improve on.</a:t>
            </a:r>
            <a:br>
              <a:rPr lang="en-GB" sz="2400" dirty="0" smtClean="0"/>
            </a:br>
            <a:r>
              <a:rPr lang="en-GB" sz="2400" dirty="0" smtClean="0"/>
              <a:t> </a:t>
            </a:r>
          </a:p>
          <a:p>
            <a:pPr algn="ctr"/>
            <a:r>
              <a:rPr lang="en-GB" sz="2400" b="1" i="1" dirty="0" smtClean="0"/>
              <a:t>Good luck!</a:t>
            </a:r>
            <a:endParaRPr lang="en-GB" sz="2400" b="1" i="1" dirty="0"/>
          </a:p>
        </p:txBody>
      </p:sp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5652120" y="2564904"/>
            <a:ext cx="1008112" cy="1008112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Callout 7"/>
          <p:cNvSpPr/>
          <p:nvPr/>
        </p:nvSpPr>
        <p:spPr>
          <a:xfrm>
            <a:off x="6516216" y="404664"/>
            <a:ext cx="2448272" cy="1584176"/>
          </a:xfrm>
          <a:prstGeom prst="wedgeEllipseCallout">
            <a:avLst>
              <a:gd name="adj1" fmla="val -49127"/>
              <a:gd name="adj2" fmla="val 8203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6926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at any time to come back to this page!</a:t>
            </a:r>
            <a:endParaRPr lang="en-GB" sz="2000" dirty="0"/>
          </a:p>
        </p:txBody>
      </p:sp>
      <p:sp>
        <p:nvSpPr>
          <p:cNvPr id="11" name="Action Button: Forward or Next 10">
            <a:hlinkClick r:id="" action="ppaction://noaction" highlightClick="1"/>
          </p:cNvPr>
          <p:cNvSpPr/>
          <p:nvPr/>
        </p:nvSpPr>
        <p:spPr>
          <a:xfrm>
            <a:off x="5076056" y="422108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Callout 11"/>
          <p:cNvSpPr/>
          <p:nvPr/>
        </p:nvSpPr>
        <p:spPr>
          <a:xfrm rot="10800000">
            <a:off x="6444208" y="5085184"/>
            <a:ext cx="2376264" cy="1440160"/>
          </a:xfrm>
          <a:prstGeom prst="wedgeEllipseCallout">
            <a:avLst>
              <a:gd name="adj1" fmla="val 60007"/>
              <a:gd name="adj2" fmla="val 7118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588224" y="5301208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to go to the next question!</a:t>
            </a:r>
            <a:endParaRPr lang="en-GB" sz="2000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51520" y="4734342"/>
            <a:ext cx="56166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4400" b="1" cap="none" spc="0" dirty="0" smtClean="0">
                <a:ln w="1587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algn="l" rotWithShape="0">
                    <a:schemeClr val="tx1">
                      <a:lumMod val="75000"/>
                      <a:lumOff val="25000"/>
                      <a:alpha val="40000"/>
                    </a:schemeClr>
                  </a:outerShdw>
                </a:effectLst>
              </a:rPr>
              <a:t>CLICK HERE TO START!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203848" y="2420888"/>
            <a:ext cx="2376264" cy="165618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860032" y="4365104"/>
            <a:ext cx="2520280" cy="172819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51520" y="2420888"/>
            <a:ext cx="2448272" cy="172819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79512" y="260648"/>
            <a:ext cx="8784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1:</a:t>
            </a:r>
          </a:p>
          <a:p>
            <a:endParaRPr lang="en-GB" dirty="0"/>
          </a:p>
          <a:p>
            <a:r>
              <a:rPr lang="en-GB" sz="2400" dirty="0" smtClean="0"/>
              <a:t>Louis Althusser believes education performs which two functions...</a:t>
            </a:r>
            <a:br>
              <a:rPr lang="en-GB" sz="24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(click on the answer to reveal whether you are correct)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708920"/>
            <a:ext cx="21343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i="1" dirty="0" smtClean="0"/>
              <a:t>Teaches young people the ruling class ideology</a:t>
            </a:r>
            <a:endParaRPr lang="en-GB" sz="2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4581128"/>
            <a:ext cx="2197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Teaches young people to accept future exploitation in the workplace</a:t>
            </a:r>
            <a:endParaRPr lang="en-GB" i="1" dirty="0"/>
          </a:p>
        </p:txBody>
      </p:sp>
      <p:sp>
        <p:nvSpPr>
          <p:cNvPr id="12" name="Oval 11"/>
          <p:cNvSpPr/>
          <p:nvPr/>
        </p:nvSpPr>
        <p:spPr>
          <a:xfrm>
            <a:off x="1763688" y="4365104"/>
            <a:ext cx="2520280" cy="165618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979712" y="4653136"/>
            <a:ext cx="2067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i="1" dirty="0" smtClean="0"/>
              <a:t>Teaching Science, English and Maths</a:t>
            </a:r>
            <a:endParaRPr lang="en-GB" sz="2200" i="1" dirty="0"/>
          </a:p>
        </p:txBody>
      </p:sp>
      <p:sp>
        <p:nvSpPr>
          <p:cNvPr id="16" name="Oval 15"/>
          <p:cNvSpPr/>
          <p:nvPr/>
        </p:nvSpPr>
        <p:spPr>
          <a:xfrm>
            <a:off x="6156176" y="2420888"/>
            <a:ext cx="2376264" cy="18002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00192" y="278092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i="1" dirty="0" smtClean="0"/>
              <a:t>Secondary socialisation</a:t>
            </a:r>
            <a:endParaRPr lang="en-GB" sz="3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47864" y="2708920"/>
            <a:ext cx="2071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Sorts good from bad</a:t>
            </a:r>
            <a:endParaRPr lang="en-GB" sz="3200" i="1" dirty="0"/>
          </a:p>
        </p:txBody>
      </p:sp>
      <p:pic>
        <p:nvPicPr>
          <p:cNvPr id="3075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2636913"/>
            <a:ext cx="1372994" cy="1372994"/>
          </a:xfrm>
          <a:prstGeom prst="rect">
            <a:avLst/>
          </a:prstGeom>
          <a:noFill/>
        </p:spPr>
      </p:pic>
      <p:pic>
        <p:nvPicPr>
          <p:cNvPr id="2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581128"/>
            <a:ext cx="1413376" cy="1413376"/>
          </a:xfrm>
          <a:prstGeom prst="rect">
            <a:avLst/>
          </a:prstGeom>
          <a:noFill/>
        </p:spPr>
      </p:pic>
      <p:pic>
        <p:nvPicPr>
          <p:cNvPr id="307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2636912"/>
            <a:ext cx="1279527" cy="1262579"/>
          </a:xfrm>
          <a:prstGeom prst="rect">
            <a:avLst/>
          </a:prstGeom>
          <a:noFill/>
        </p:spPr>
      </p:pic>
      <p:pic>
        <p:nvPicPr>
          <p:cNvPr id="2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60232" y="2636912"/>
            <a:ext cx="1373230" cy="1355041"/>
          </a:xfrm>
          <a:prstGeom prst="rect">
            <a:avLst/>
          </a:prstGeom>
          <a:noFill/>
        </p:spPr>
      </p:pic>
      <p:pic>
        <p:nvPicPr>
          <p:cNvPr id="2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39752" y="4581128"/>
            <a:ext cx="1357074" cy="1361990"/>
          </a:xfrm>
          <a:prstGeom prst="rect">
            <a:avLst/>
          </a:prstGeom>
          <a:noFill/>
        </p:spPr>
      </p:pic>
      <p:sp>
        <p:nvSpPr>
          <p:cNvPr id="22" name="Action Button: Home 21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ction Button: Forward or Next 23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2:</a:t>
            </a:r>
          </a:p>
          <a:p>
            <a:endParaRPr lang="en-GB" dirty="0"/>
          </a:p>
          <a:p>
            <a:r>
              <a:rPr lang="en-GB" sz="2400" dirty="0" smtClean="0"/>
              <a:t>Who wrote ‘Schooling in Capitalism America’?</a:t>
            </a:r>
            <a:br>
              <a:rPr lang="en-GB" sz="24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 (click on the answer to reveal whether you are correct)</a:t>
            </a:r>
            <a:r>
              <a:rPr lang="en-GB" sz="2400" dirty="0" smtClean="0"/>
              <a:t> 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403648" y="2348880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Karl Marx</a:t>
            </a: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03648" y="5373216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Bowles and Gintis</a:t>
            </a: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3648" y="4365104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Emile Durkheim</a:t>
            </a: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03648" y="3356992"/>
            <a:ext cx="518457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chemeClr val="tx1"/>
                </a:solidFill>
              </a:rPr>
              <a:t>Louis Althusser</a:t>
            </a:r>
            <a:endParaRPr lang="en-GB" sz="2400" i="1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373216"/>
            <a:ext cx="936104" cy="936104"/>
          </a:xfrm>
          <a:prstGeom prst="rect">
            <a:avLst/>
          </a:prstGeom>
          <a:noFill/>
        </p:spPr>
      </p:pic>
      <p:pic>
        <p:nvPicPr>
          <p:cNvPr id="1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4365104"/>
            <a:ext cx="936104" cy="923705"/>
          </a:xfrm>
          <a:prstGeom prst="rect">
            <a:avLst/>
          </a:prstGeom>
          <a:noFill/>
        </p:spPr>
      </p:pic>
      <p:pic>
        <p:nvPicPr>
          <p:cNvPr id="1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3356992"/>
            <a:ext cx="936104" cy="923705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2348880"/>
            <a:ext cx="936104" cy="923705"/>
          </a:xfrm>
          <a:prstGeom prst="rect">
            <a:avLst/>
          </a:prstGeom>
          <a:noFill/>
        </p:spPr>
      </p:pic>
      <p:sp>
        <p:nvSpPr>
          <p:cNvPr id="21" name="Action Button: Home 20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ction Button: Forward or Next 21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3:</a:t>
            </a:r>
          </a:p>
          <a:p>
            <a:endParaRPr lang="en-GB" dirty="0"/>
          </a:p>
          <a:p>
            <a:r>
              <a:rPr lang="en-GB" sz="2400" dirty="0" smtClean="0"/>
              <a:t>What is the ‘correspondence principle’ as explained by Bowles and Gintis?</a:t>
            </a:r>
          </a:p>
          <a:p>
            <a:endParaRPr lang="en-GB" dirty="0"/>
          </a:p>
          <a:p>
            <a:r>
              <a:rPr lang="en-GB" sz="2000" dirty="0" smtClean="0"/>
              <a:t> (click on the answer to reveal whether you are correct) 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2564904"/>
            <a:ext cx="2952328" cy="21602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3528" y="2780928"/>
            <a:ext cx="27363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Correspondence between the social relationships in the classroom and those in the workplace</a:t>
            </a:r>
            <a:endParaRPr lang="en-GB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3059832" y="4697760"/>
            <a:ext cx="2952328" cy="1971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131840" y="4913784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Correspondence between a label received at school and subsequent behaviour </a:t>
            </a:r>
            <a:endParaRPr lang="en-GB" sz="2200" dirty="0"/>
          </a:p>
        </p:txBody>
      </p:sp>
      <p:sp>
        <p:nvSpPr>
          <p:cNvPr id="9" name="Rounded Rectangle 8"/>
          <p:cNvSpPr/>
          <p:nvPr/>
        </p:nvSpPr>
        <p:spPr>
          <a:xfrm>
            <a:off x="6012160" y="2636912"/>
            <a:ext cx="2952328" cy="21602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084168" y="2852936"/>
            <a:ext cx="27363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Correspondence between your ethnic background and educational attainment</a:t>
            </a:r>
            <a:endParaRPr lang="en-GB" sz="2200" dirty="0"/>
          </a:p>
        </p:txBody>
      </p:sp>
      <p:pic>
        <p:nvPicPr>
          <p:cNvPr id="11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1224136" cy="1224136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04248" y="3068960"/>
            <a:ext cx="1224136" cy="1207922"/>
          </a:xfrm>
          <a:prstGeom prst="rect">
            <a:avLst/>
          </a:prstGeom>
          <a:noFill/>
        </p:spPr>
      </p:pic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51920" y="5085184"/>
            <a:ext cx="1224136" cy="1207922"/>
          </a:xfrm>
          <a:prstGeom prst="rect">
            <a:avLst/>
          </a:prstGeom>
          <a:noFill/>
        </p:spPr>
      </p:pic>
      <p:sp>
        <p:nvSpPr>
          <p:cNvPr id="19" name="Action Button: Home 18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ction Button: Forward or Next 19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568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4:</a:t>
            </a:r>
          </a:p>
          <a:p>
            <a:endParaRPr lang="en-GB" dirty="0" smtClean="0"/>
          </a:p>
          <a:p>
            <a:r>
              <a:rPr lang="en-GB" sz="2400" dirty="0" smtClean="0"/>
              <a:t>Which of the </a:t>
            </a:r>
            <a:r>
              <a:rPr lang="en-GB" sz="2400" smtClean="0"/>
              <a:t>following are two </a:t>
            </a:r>
            <a:r>
              <a:rPr lang="en-GB" sz="2400" dirty="0" smtClean="0"/>
              <a:t>genuine evaluation points of the Marxist view of education?</a:t>
            </a:r>
          </a:p>
          <a:p>
            <a:endParaRPr lang="en-GB" dirty="0" smtClean="0"/>
          </a:p>
          <a:p>
            <a:r>
              <a:rPr lang="en-GB" sz="2000" dirty="0" smtClean="0"/>
              <a:t> (click on the answer to reveal whether you are correct)</a:t>
            </a:r>
            <a:endParaRPr lang="en-GB" sz="2000" dirty="0"/>
          </a:p>
        </p:txBody>
      </p:sp>
      <p:sp>
        <p:nvSpPr>
          <p:cNvPr id="5" name="Folded Corner 4"/>
          <p:cNvSpPr/>
          <p:nvPr/>
        </p:nvSpPr>
        <p:spPr>
          <a:xfrm>
            <a:off x="1835696" y="2348880"/>
            <a:ext cx="2448272" cy="2088232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79712" y="242088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7" name="Folded Corner 6"/>
          <p:cNvSpPr/>
          <p:nvPr/>
        </p:nvSpPr>
        <p:spPr>
          <a:xfrm>
            <a:off x="4932040" y="4581128"/>
            <a:ext cx="2448272" cy="2088232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004048" y="4653136"/>
            <a:ext cx="23042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Assumption that the hidden curriculum actually influences pupils</a:t>
            </a:r>
            <a:endParaRPr lang="en-GB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636912"/>
            <a:ext cx="22322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Subjects (e.g. Sociology) produce critical thinkers</a:t>
            </a:r>
            <a:br>
              <a:rPr lang="en-GB" sz="2200" dirty="0" smtClean="0"/>
            </a:br>
            <a:endParaRPr lang="en-GB" sz="2200" dirty="0"/>
          </a:p>
        </p:txBody>
      </p:sp>
      <p:sp>
        <p:nvSpPr>
          <p:cNvPr id="10" name="Folded Corner 9"/>
          <p:cNvSpPr/>
          <p:nvPr/>
        </p:nvSpPr>
        <p:spPr>
          <a:xfrm>
            <a:off x="1835696" y="4581128"/>
            <a:ext cx="2448272" cy="2088232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79712" y="465313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4725144"/>
            <a:ext cx="22322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Karl Marx didn’t write much about education himself so these views aren’t ‘Marxist’</a:t>
            </a:r>
            <a:endParaRPr lang="en-GB" sz="2200" dirty="0"/>
          </a:p>
        </p:txBody>
      </p:sp>
      <p:sp>
        <p:nvSpPr>
          <p:cNvPr id="16" name="Folded Corner 15"/>
          <p:cNvSpPr/>
          <p:nvPr/>
        </p:nvSpPr>
        <p:spPr>
          <a:xfrm>
            <a:off x="4932040" y="2348880"/>
            <a:ext cx="2448272" cy="2088232"/>
          </a:xfrm>
          <a:prstGeom prst="foldedCorner">
            <a:avLst>
              <a:gd name="adj" fmla="val 1599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Education isn’t effected by Capitalism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48" y="2420888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200" dirty="0"/>
          </a:p>
        </p:txBody>
      </p:sp>
      <p:pic>
        <p:nvPicPr>
          <p:cNvPr id="18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1224136" cy="1224136"/>
          </a:xfrm>
          <a:prstGeom prst="rect">
            <a:avLst/>
          </a:prstGeom>
          <a:noFill/>
        </p:spPr>
      </p:pic>
      <p:pic>
        <p:nvPicPr>
          <p:cNvPr id="19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83768" y="5013176"/>
            <a:ext cx="1224136" cy="1207922"/>
          </a:xfrm>
          <a:prstGeom prst="rect">
            <a:avLst/>
          </a:prstGeom>
          <a:noFill/>
        </p:spPr>
      </p:pic>
      <p:pic>
        <p:nvPicPr>
          <p:cNvPr id="20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085184"/>
            <a:ext cx="1224136" cy="1224136"/>
          </a:xfrm>
          <a:prstGeom prst="rect">
            <a:avLst/>
          </a:prstGeom>
          <a:noFill/>
        </p:spPr>
      </p:pic>
      <p:pic>
        <p:nvPicPr>
          <p:cNvPr id="2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36096" y="2708920"/>
            <a:ext cx="1224136" cy="1207922"/>
          </a:xfrm>
          <a:prstGeom prst="rect">
            <a:avLst/>
          </a:prstGeom>
          <a:noFill/>
        </p:spPr>
      </p:pic>
      <p:sp>
        <p:nvSpPr>
          <p:cNvPr id="26" name="Action Button: Home 25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ction Button: Forward or Next 26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230946" y="692696"/>
            <a:ext cx="2160240" cy="1872208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1485943" y="260647"/>
            <a:ext cx="1337291" cy="1216935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1681393" y="980727"/>
            <a:ext cx="1645897" cy="1591377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2195736" y="260648"/>
            <a:ext cx="1851634" cy="1778598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211960" y="620688"/>
            <a:ext cx="4320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 ESSENCE" pitchFamily="2" charset="0"/>
              </a:rPr>
              <a:t>Well done!!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have reached the end of the questions on Education and Marxism!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should now have a clearer idea of what you need to </a:t>
            </a:r>
            <a:r>
              <a:rPr lang="en-GB" sz="2400" smtClean="0">
                <a:latin typeface="AR ESSENCE" pitchFamily="2" charset="0"/>
              </a:rPr>
              <a:t>focus </a:t>
            </a:r>
            <a:r>
              <a:rPr lang="en-GB" sz="2400" smtClean="0">
                <a:latin typeface="AR ESSENCE" pitchFamily="2" charset="0"/>
              </a:rPr>
              <a:t>your </a:t>
            </a:r>
            <a:r>
              <a:rPr lang="en-GB" sz="2400" dirty="0" smtClean="0">
                <a:latin typeface="AR ESSENCE" pitchFamily="2" charset="0"/>
              </a:rPr>
              <a:t>revision on. </a:t>
            </a:r>
          </a:p>
          <a:p>
            <a:endParaRPr lang="en-GB" sz="2400" dirty="0">
              <a:latin typeface="AR ESSENCE" pitchFamily="2" charset="0"/>
            </a:endParaRPr>
          </a:p>
          <a:p>
            <a:endParaRPr lang="en-GB" sz="2400" dirty="0">
              <a:latin typeface="AR ESSENCE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7544" y="4149080"/>
            <a:ext cx="3960440" cy="2520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862" y="4538925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oper Black" pitchFamily="18" charset="0"/>
              </a:rPr>
              <a:t>Click ‘escape’ on your keyboard to exit this programme and return to the website for more revision tools!!</a:t>
            </a:r>
            <a:endParaRPr lang="en-GB" sz="2000" dirty="0"/>
          </a:p>
        </p:txBody>
      </p:sp>
      <p:sp>
        <p:nvSpPr>
          <p:cNvPr id="13" name="5-Point Star 12"/>
          <p:cNvSpPr/>
          <p:nvPr/>
        </p:nvSpPr>
        <p:spPr>
          <a:xfrm>
            <a:off x="6804248" y="5445224"/>
            <a:ext cx="1316719" cy="1224136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7596336" y="5229200"/>
            <a:ext cx="565777" cy="56886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7812360" y="5733256"/>
            <a:ext cx="946391" cy="87129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8172400" y="5157192"/>
            <a:ext cx="720080" cy="770486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Education and Marxism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Marxism</dc:title>
  <dc:creator>Lizzie</dc:creator>
  <cp:lastModifiedBy>Lizzie</cp:lastModifiedBy>
  <cp:revision>17</cp:revision>
  <dcterms:created xsi:type="dcterms:W3CDTF">2011-04-02T11:48:35Z</dcterms:created>
  <dcterms:modified xsi:type="dcterms:W3CDTF">2011-04-06T21:26:35Z</dcterms:modified>
</cp:coreProperties>
</file>