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CAD1-5B4B-463F-898D-7B7946DA178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602E-22E1-4FC9-B2A2-7C163F007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403698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Cooper Black" pitchFamily="18" charset="0"/>
              </a:rPr>
              <a:t>Education and Interactionism</a:t>
            </a:r>
            <a:endParaRPr lang="en-GB" sz="6600" dirty="0">
              <a:latin typeface="Cooper Black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99992" y="3140968"/>
            <a:ext cx="3816424" cy="2304256"/>
          </a:xfrm>
          <a:prstGeom prst="wedgeRoundRectCallout">
            <a:avLst>
              <a:gd name="adj1" fmla="val -48479"/>
              <a:gd name="adj2" fmla="val 8325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16016" y="342900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Hi guys!</a:t>
            </a:r>
            <a:br>
              <a:rPr lang="en-GB" sz="2000" dirty="0" smtClean="0"/>
            </a:br>
            <a:r>
              <a:rPr lang="en-GB" sz="2000" dirty="0" smtClean="0"/>
              <a:t>You are at the revision programme for Education and Interactionism. </a:t>
            </a:r>
            <a:br>
              <a:rPr lang="en-GB" sz="2000" dirty="0" smtClean="0"/>
            </a:br>
            <a:r>
              <a:rPr lang="en-GB" sz="2000" dirty="0" smtClean="0"/>
              <a:t>Click on the picture of me (left) to enter!!</a:t>
            </a:r>
            <a:endParaRPr lang="en-GB" sz="2000" dirty="0"/>
          </a:p>
        </p:txBody>
      </p:sp>
      <p:pic>
        <p:nvPicPr>
          <p:cNvPr id="7" name="Picture 6" descr="C:\Users\Lizzie\AppData\Local\Microsoft\Windows\Temporary Internet Files\Content.IE5\MRQ1T4NB\MC900434901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501008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230946" y="692696"/>
            <a:ext cx="2160240" cy="1872208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1485943" y="260647"/>
            <a:ext cx="1337291" cy="1216935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1681393" y="980727"/>
            <a:ext cx="1645897" cy="1591377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2195736" y="260648"/>
            <a:ext cx="1851634" cy="1778598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211960" y="620688"/>
            <a:ext cx="4320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 ESSENCE" pitchFamily="2" charset="0"/>
              </a:rPr>
              <a:t>Well done!!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have reached the end of the questions on Education and Interactionism!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should now have a clearer idea of what you need to focus </a:t>
            </a:r>
            <a:r>
              <a:rPr lang="en-GB" sz="2400" dirty="0" smtClean="0">
                <a:latin typeface="AR ESSENCE" pitchFamily="2" charset="0"/>
              </a:rPr>
              <a:t>your </a:t>
            </a:r>
            <a:r>
              <a:rPr lang="en-GB" sz="2400" dirty="0" smtClean="0">
                <a:latin typeface="AR ESSENCE" pitchFamily="2" charset="0"/>
              </a:rPr>
              <a:t>revision on. </a:t>
            </a:r>
          </a:p>
          <a:p>
            <a:endParaRPr lang="en-GB" sz="2400" dirty="0">
              <a:latin typeface="AR ESSENCE" pitchFamily="2" charset="0"/>
            </a:endParaRPr>
          </a:p>
          <a:p>
            <a:endParaRPr lang="en-GB" sz="2400" dirty="0">
              <a:latin typeface="AR ESSENCE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7544" y="4149080"/>
            <a:ext cx="3960440" cy="2520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5862" y="4538925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oper Black" pitchFamily="18" charset="0"/>
              </a:rPr>
              <a:t>Click ‘escape’ on your keyboard to exit this programme and return to the website for more revision tools!!</a:t>
            </a:r>
            <a:endParaRPr lang="en-GB" sz="2000" dirty="0"/>
          </a:p>
        </p:txBody>
      </p:sp>
      <p:sp>
        <p:nvSpPr>
          <p:cNvPr id="13" name="5-Point Star 12"/>
          <p:cNvSpPr/>
          <p:nvPr/>
        </p:nvSpPr>
        <p:spPr>
          <a:xfrm>
            <a:off x="6804248" y="5445224"/>
            <a:ext cx="1316719" cy="1224136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7596336" y="5229200"/>
            <a:ext cx="565777" cy="56886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7812360" y="5733256"/>
            <a:ext cx="946391" cy="87129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8172400" y="5157192"/>
            <a:ext cx="720080" cy="770486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260648"/>
            <a:ext cx="5040560" cy="43924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620688"/>
            <a:ext cx="4464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Welcome!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This programme should be used to help guide your revision.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Use it to test your knowledge and identify areas which you need to improve on.</a:t>
            </a:r>
            <a:br>
              <a:rPr lang="en-GB" sz="2400" dirty="0" smtClean="0"/>
            </a:br>
            <a:r>
              <a:rPr lang="en-GB" sz="2400" dirty="0" smtClean="0"/>
              <a:t> </a:t>
            </a:r>
          </a:p>
          <a:p>
            <a:pPr algn="ctr"/>
            <a:r>
              <a:rPr lang="en-GB" sz="2400" b="1" i="1" dirty="0" smtClean="0"/>
              <a:t>Good luck!</a:t>
            </a:r>
            <a:endParaRPr lang="en-GB" sz="2400" b="1" i="1" dirty="0"/>
          </a:p>
        </p:txBody>
      </p:sp>
      <p:sp>
        <p:nvSpPr>
          <p:cNvPr id="7" name="Action Button: Home 6">
            <a:hlinkClick r:id="" action="ppaction://noaction" highlightClick="1"/>
          </p:cNvPr>
          <p:cNvSpPr/>
          <p:nvPr/>
        </p:nvSpPr>
        <p:spPr>
          <a:xfrm>
            <a:off x="5652120" y="2564904"/>
            <a:ext cx="1008112" cy="1008112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Callout 7"/>
          <p:cNvSpPr/>
          <p:nvPr/>
        </p:nvSpPr>
        <p:spPr>
          <a:xfrm>
            <a:off x="6516216" y="404664"/>
            <a:ext cx="2448272" cy="1584176"/>
          </a:xfrm>
          <a:prstGeom prst="wedgeEllipseCallout">
            <a:avLst>
              <a:gd name="adj1" fmla="val -49127"/>
              <a:gd name="adj2" fmla="val 8203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69269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at any time to come back to this page!</a:t>
            </a:r>
            <a:endParaRPr lang="en-GB" sz="2000" dirty="0"/>
          </a:p>
        </p:txBody>
      </p:sp>
      <p:sp>
        <p:nvSpPr>
          <p:cNvPr id="11" name="Action Button: Forward or Next 10">
            <a:hlinkClick r:id="" action="ppaction://noaction" highlightClick="1"/>
          </p:cNvPr>
          <p:cNvSpPr/>
          <p:nvPr/>
        </p:nvSpPr>
        <p:spPr>
          <a:xfrm>
            <a:off x="5076056" y="422108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Callout 11"/>
          <p:cNvSpPr/>
          <p:nvPr/>
        </p:nvSpPr>
        <p:spPr>
          <a:xfrm rot="10800000">
            <a:off x="6444208" y="5085184"/>
            <a:ext cx="2376264" cy="1440160"/>
          </a:xfrm>
          <a:prstGeom prst="wedgeEllipseCallout">
            <a:avLst>
              <a:gd name="adj1" fmla="val 60007"/>
              <a:gd name="adj2" fmla="val 7118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588224" y="5301208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to go to the next question!</a:t>
            </a:r>
            <a:endParaRPr lang="en-GB" sz="2000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251520" y="4734342"/>
            <a:ext cx="561662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4400" b="1" cap="none" spc="0" dirty="0" smtClean="0">
                <a:ln w="1587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algn="l" rotWithShape="0">
                    <a:schemeClr val="tx1">
                      <a:lumMod val="75000"/>
                      <a:lumOff val="25000"/>
                      <a:alpha val="40000"/>
                    </a:schemeClr>
                  </a:outerShdw>
                </a:effectLst>
              </a:rPr>
              <a:t>CLICK HERE TO START!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1:</a:t>
            </a:r>
          </a:p>
          <a:p>
            <a:endParaRPr lang="en-GB" dirty="0"/>
          </a:p>
          <a:p>
            <a:r>
              <a:rPr lang="en-GB" sz="2400" dirty="0" err="1" smtClean="0"/>
              <a:t>Interactionists</a:t>
            </a:r>
            <a:r>
              <a:rPr lang="en-GB" sz="2400" dirty="0" smtClean="0"/>
              <a:t> are mainly interested in....</a:t>
            </a:r>
          </a:p>
          <a:p>
            <a:endParaRPr lang="en-GB" dirty="0"/>
          </a:p>
          <a:p>
            <a:r>
              <a:rPr lang="en-GB" sz="2000" dirty="0" smtClean="0"/>
              <a:t> (click on the answer to reveal whether you are correct) </a:t>
            </a:r>
            <a:endParaRPr lang="en-GB" sz="2000" dirty="0"/>
          </a:p>
        </p:txBody>
      </p:sp>
      <p:sp>
        <p:nvSpPr>
          <p:cNvPr id="19" name="Action Button: Home 18">
            <a:hlinkClick r:id="rId2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ction Button: Forward or Next 19">
            <a:hlinkClick r:id="rId3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67544" y="2348880"/>
            <a:ext cx="2016224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39552" y="27809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Small scale interaction</a:t>
            </a:r>
            <a:endParaRPr lang="en-GB" sz="2800" dirty="0"/>
          </a:p>
        </p:txBody>
      </p:sp>
      <p:sp>
        <p:nvSpPr>
          <p:cNvPr id="16" name="Oval 15"/>
          <p:cNvSpPr/>
          <p:nvPr/>
        </p:nvSpPr>
        <p:spPr>
          <a:xfrm>
            <a:off x="4716016" y="4653136"/>
            <a:ext cx="2016224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788024" y="5085184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Large scale interaction</a:t>
            </a:r>
            <a:endParaRPr lang="en-GB" sz="2800" dirty="0"/>
          </a:p>
        </p:txBody>
      </p:sp>
      <p:sp>
        <p:nvSpPr>
          <p:cNvPr id="18" name="Oval 17"/>
          <p:cNvSpPr/>
          <p:nvPr/>
        </p:nvSpPr>
        <p:spPr>
          <a:xfrm>
            <a:off x="971600" y="4581128"/>
            <a:ext cx="2016224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644008" y="29969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Labelling</a:t>
            </a:r>
            <a:endParaRPr lang="en-GB" sz="2800" dirty="0"/>
          </a:p>
        </p:txBody>
      </p:sp>
      <p:sp>
        <p:nvSpPr>
          <p:cNvPr id="22" name="Oval 21"/>
          <p:cNvSpPr/>
          <p:nvPr/>
        </p:nvSpPr>
        <p:spPr>
          <a:xfrm>
            <a:off x="2699792" y="3284984"/>
            <a:ext cx="2016224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771800" y="3717032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The economy</a:t>
            </a:r>
            <a:endParaRPr lang="en-GB" sz="2800" dirty="0"/>
          </a:p>
        </p:txBody>
      </p:sp>
      <p:sp>
        <p:nvSpPr>
          <p:cNvPr id="24" name="Oval 23"/>
          <p:cNvSpPr/>
          <p:nvPr/>
        </p:nvSpPr>
        <p:spPr>
          <a:xfrm>
            <a:off x="4724400" y="2501280"/>
            <a:ext cx="2016224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796408" y="31493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Labelling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971600" y="5085184"/>
            <a:ext cx="1944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Cultural reproduction</a:t>
            </a:r>
            <a:endParaRPr lang="en-GB" sz="2600" dirty="0"/>
          </a:p>
        </p:txBody>
      </p:sp>
      <p:sp>
        <p:nvSpPr>
          <p:cNvPr id="27" name="Oval 26"/>
          <p:cNvSpPr/>
          <p:nvPr/>
        </p:nvSpPr>
        <p:spPr>
          <a:xfrm>
            <a:off x="6948264" y="3573016"/>
            <a:ext cx="2016224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020272" y="4077072"/>
            <a:ext cx="18722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Appearance of teachers</a:t>
            </a:r>
            <a:endParaRPr lang="en-GB" sz="2600" dirty="0"/>
          </a:p>
        </p:txBody>
      </p:sp>
      <p:sp>
        <p:nvSpPr>
          <p:cNvPr id="29" name="Oval 28"/>
          <p:cNvSpPr/>
          <p:nvPr/>
        </p:nvSpPr>
        <p:spPr>
          <a:xfrm>
            <a:off x="6804248" y="1484784"/>
            <a:ext cx="2016224" cy="18722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876256" y="213285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Language</a:t>
            </a:r>
            <a:endParaRPr lang="en-GB" sz="2800" dirty="0"/>
          </a:p>
        </p:txBody>
      </p:sp>
      <p:pic>
        <p:nvPicPr>
          <p:cNvPr id="31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924944"/>
            <a:ext cx="936104" cy="936104"/>
          </a:xfrm>
          <a:prstGeom prst="rect">
            <a:avLst/>
          </a:prstGeom>
          <a:noFill/>
        </p:spPr>
      </p:pic>
      <p:pic>
        <p:nvPicPr>
          <p:cNvPr id="3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80312" y="1988840"/>
            <a:ext cx="936104" cy="923705"/>
          </a:xfrm>
          <a:prstGeom prst="rect">
            <a:avLst/>
          </a:prstGeom>
          <a:noFill/>
        </p:spPr>
      </p:pic>
      <p:pic>
        <p:nvPicPr>
          <p:cNvPr id="3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24328" y="4077072"/>
            <a:ext cx="936104" cy="923705"/>
          </a:xfrm>
          <a:prstGeom prst="rect">
            <a:avLst/>
          </a:prstGeom>
          <a:noFill/>
        </p:spPr>
      </p:pic>
      <p:pic>
        <p:nvPicPr>
          <p:cNvPr id="34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20072" y="5085184"/>
            <a:ext cx="936104" cy="923705"/>
          </a:xfrm>
          <a:prstGeom prst="rect">
            <a:avLst/>
          </a:prstGeom>
          <a:noFill/>
        </p:spPr>
      </p:pic>
      <p:pic>
        <p:nvPicPr>
          <p:cNvPr id="3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75656" y="5085184"/>
            <a:ext cx="936104" cy="923705"/>
          </a:xfrm>
          <a:prstGeom prst="rect">
            <a:avLst/>
          </a:prstGeom>
          <a:noFill/>
        </p:spPr>
      </p:pic>
      <p:pic>
        <p:nvPicPr>
          <p:cNvPr id="36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780928"/>
            <a:ext cx="936104" cy="936104"/>
          </a:xfrm>
          <a:prstGeom prst="rect">
            <a:avLst/>
          </a:prstGeom>
          <a:noFill/>
        </p:spPr>
      </p:pic>
      <p:pic>
        <p:nvPicPr>
          <p:cNvPr id="37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5856" y="3789040"/>
            <a:ext cx="936104" cy="9237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Forward or Next 7">
            <a:hlinkClick r:id="rId2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83529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2:</a:t>
            </a:r>
          </a:p>
          <a:p>
            <a:endParaRPr lang="en-GB" dirty="0"/>
          </a:p>
          <a:p>
            <a:r>
              <a:rPr lang="en-GB" sz="2400" dirty="0" smtClean="0"/>
              <a:t>People are often labelled based on what factors? Think of 5!</a:t>
            </a:r>
          </a:p>
          <a:p>
            <a:endParaRPr lang="en-GB" dirty="0"/>
          </a:p>
          <a:p>
            <a:r>
              <a:rPr lang="en-GB" sz="2000" dirty="0" smtClean="0"/>
              <a:t> (click on the picture below to reveal whether you are correct) </a:t>
            </a:r>
            <a:endParaRPr lang="en-GB" sz="2000" dirty="0"/>
          </a:p>
        </p:txBody>
      </p:sp>
      <p:pic>
        <p:nvPicPr>
          <p:cNvPr id="5" name="Picture 2" descr="http://www.blastedthing.com/wp-content/themes/whitespace/images/_cha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132856"/>
            <a:ext cx="3384376" cy="38511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76056" y="2348880"/>
            <a:ext cx="31683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Appearance</a:t>
            </a:r>
          </a:p>
          <a:p>
            <a:pPr algn="ctr"/>
            <a:r>
              <a:rPr lang="en-GB" sz="3200" i="1" dirty="0" smtClean="0"/>
              <a:t>Family</a:t>
            </a:r>
          </a:p>
          <a:p>
            <a:pPr algn="ctr"/>
            <a:r>
              <a:rPr lang="en-GB" sz="3200" b="1" dirty="0" smtClean="0"/>
              <a:t>Attractiveness</a:t>
            </a:r>
          </a:p>
          <a:p>
            <a:pPr algn="ctr"/>
            <a:r>
              <a:rPr lang="en-GB" sz="3200" i="1" dirty="0" smtClean="0"/>
              <a:t>Behaviour</a:t>
            </a:r>
          </a:p>
          <a:p>
            <a:pPr algn="ctr"/>
            <a:r>
              <a:rPr lang="en-GB" sz="3200" b="1" dirty="0" smtClean="0"/>
              <a:t>Friends </a:t>
            </a:r>
          </a:p>
          <a:p>
            <a:pPr algn="ctr"/>
            <a:r>
              <a:rPr lang="en-GB" sz="3200" i="1" dirty="0" smtClean="0"/>
              <a:t>Attitude to school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smtClean="0"/>
              <a:t>How they speak</a:t>
            </a:r>
            <a:endParaRPr lang="en-GB" sz="3200" b="1" dirty="0"/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3:</a:t>
            </a:r>
          </a:p>
          <a:p>
            <a:endParaRPr lang="en-GB" dirty="0"/>
          </a:p>
          <a:p>
            <a:r>
              <a:rPr lang="en-GB" sz="2400" dirty="0" smtClean="0"/>
              <a:t>Which theorist refers to the ‘ideal pupil’?</a:t>
            </a:r>
          </a:p>
          <a:p>
            <a:endParaRPr lang="en-GB" dirty="0"/>
          </a:p>
          <a:p>
            <a:r>
              <a:rPr lang="en-GB" sz="2000" dirty="0" smtClean="0"/>
              <a:t> (click on the answer below to reveal whether you are correct) </a:t>
            </a:r>
            <a:endParaRPr lang="en-GB" sz="2000" dirty="0"/>
          </a:p>
        </p:txBody>
      </p:sp>
      <p:sp>
        <p:nvSpPr>
          <p:cNvPr id="5" name="Oval Callout 4"/>
          <p:cNvSpPr/>
          <p:nvPr/>
        </p:nvSpPr>
        <p:spPr>
          <a:xfrm>
            <a:off x="5508104" y="4509120"/>
            <a:ext cx="2016224" cy="1440160"/>
          </a:xfrm>
          <a:prstGeom prst="wedgeEllipseCallout">
            <a:avLst>
              <a:gd name="adj1" fmla="val -35958"/>
              <a:gd name="adj2" fmla="val 6929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31640" y="292494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Rist</a:t>
            </a:r>
            <a:endParaRPr lang="en-GB" sz="3600" dirty="0"/>
          </a:p>
        </p:txBody>
      </p:sp>
      <p:sp>
        <p:nvSpPr>
          <p:cNvPr id="7" name="Oval Callout 6"/>
          <p:cNvSpPr/>
          <p:nvPr/>
        </p:nvSpPr>
        <p:spPr>
          <a:xfrm>
            <a:off x="979984" y="2717304"/>
            <a:ext cx="2016224" cy="1440160"/>
          </a:xfrm>
          <a:prstGeom prst="wedgeEllipseCallout">
            <a:avLst>
              <a:gd name="adj1" fmla="val -35958"/>
              <a:gd name="adj2" fmla="val 6929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115616" y="307734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Rist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49411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Becker</a:t>
            </a:r>
            <a:endParaRPr lang="en-GB" sz="3200" dirty="0"/>
          </a:p>
        </p:txBody>
      </p:sp>
      <p:sp>
        <p:nvSpPr>
          <p:cNvPr id="10" name="Oval Callout 9"/>
          <p:cNvSpPr/>
          <p:nvPr/>
        </p:nvSpPr>
        <p:spPr>
          <a:xfrm>
            <a:off x="5796136" y="2564904"/>
            <a:ext cx="2016224" cy="1440160"/>
          </a:xfrm>
          <a:prstGeom prst="wedgeEllipseCallout">
            <a:avLst>
              <a:gd name="adj1" fmla="val -35958"/>
              <a:gd name="adj2" fmla="val 6929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868144" y="299695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Douglas</a:t>
            </a:r>
            <a:endParaRPr lang="en-GB" sz="3200" dirty="0"/>
          </a:p>
        </p:txBody>
      </p:sp>
      <p:sp>
        <p:nvSpPr>
          <p:cNvPr id="12" name="Oval Callout 11"/>
          <p:cNvSpPr/>
          <p:nvPr/>
        </p:nvSpPr>
        <p:spPr>
          <a:xfrm>
            <a:off x="1403648" y="4653136"/>
            <a:ext cx="2016224" cy="1440160"/>
          </a:xfrm>
          <a:prstGeom prst="wedgeEllipseCallout">
            <a:avLst>
              <a:gd name="adj1" fmla="val -35958"/>
              <a:gd name="adj2" fmla="val 6929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475656" y="508518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Baker</a:t>
            </a:r>
            <a:endParaRPr lang="en-GB" sz="3200" dirty="0"/>
          </a:p>
        </p:txBody>
      </p:sp>
      <p:sp>
        <p:nvSpPr>
          <p:cNvPr id="14" name="Oval Callout 13"/>
          <p:cNvSpPr/>
          <p:nvPr/>
        </p:nvSpPr>
        <p:spPr>
          <a:xfrm>
            <a:off x="3419872" y="3212976"/>
            <a:ext cx="2016224" cy="1440160"/>
          </a:xfrm>
          <a:prstGeom prst="wedgeEllipseCallout">
            <a:avLst>
              <a:gd name="adj1" fmla="val -35958"/>
              <a:gd name="adj2" fmla="val 6929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419872" y="364502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Sanchez</a:t>
            </a:r>
            <a:endParaRPr lang="en-GB" sz="3200" dirty="0"/>
          </a:p>
        </p:txBody>
      </p:sp>
      <p:pic>
        <p:nvPicPr>
          <p:cNvPr id="16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25144"/>
            <a:ext cx="936104" cy="936104"/>
          </a:xfrm>
          <a:prstGeom prst="rect">
            <a:avLst/>
          </a:prstGeom>
          <a:noFill/>
        </p:spPr>
      </p:pic>
      <p:pic>
        <p:nvPicPr>
          <p:cNvPr id="17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00192" y="2780928"/>
            <a:ext cx="936104" cy="923705"/>
          </a:xfrm>
          <a:prstGeom prst="rect">
            <a:avLst/>
          </a:prstGeom>
          <a:noFill/>
        </p:spPr>
      </p:pic>
      <p:pic>
        <p:nvPicPr>
          <p:cNvPr id="18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3928" y="3501008"/>
            <a:ext cx="936104" cy="923705"/>
          </a:xfrm>
          <a:prstGeom prst="rect">
            <a:avLst/>
          </a:prstGeom>
          <a:noFill/>
        </p:spPr>
      </p:pic>
      <p:pic>
        <p:nvPicPr>
          <p:cNvPr id="19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79712" y="4941168"/>
            <a:ext cx="936104" cy="923705"/>
          </a:xfrm>
          <a:prstGeom prst="rect">
            <a:avLst/>
          </a:prstGeom>
          <a:noFill/>
        </p:spPr>
      </p:pic>
      <p:pic>
        <p:nvPicPr>
          <p:cNvPr id="2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47664" y="2996952"/>
            <a:ext cx="936104" cy="923705"/>
          </a:xfrm>
          <a:prstGeom prst="rect">
            <a:avLst/>
          </a:prstGeom>
          <a:noFill/>
        </p:spPr>
      </p:pic>
      <p:sp>
        <p:nvSpPr>
          <p:cNvPr id="21" name="Action Button: Forward or Next 20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ction Button: Home 21">
            <a:hlinkClick r:id="rId5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4:</a:t>
            </a:r>
          </a:p>
          <a:p>
            <a:endParaRPr lang="en-GB" dirty="0"/>
          </a:p>
          <a:p>
            <a:r>
              <a:rPr lang="en-GB" sz="2400" dirty="0" smtClean="0"/>
              <a:t>Which type of person did Becker find was closest to the ‘ideal pupil’?</a:t>
            </a:r>
          </a:p>
          <a:p>
            <a:endParaRPr lang="en-GB" dirty="0"/>
          </a:p>
          <a:p>
            <a:r>
              <a:rPr lang="en-GB" sz="2000" dirty="0" smtClean="0"/>
              <a:t> (click on the answer below to reveal whether you are correct) </a:t>
            </a:r>
            <a:endParaRPr lang="en-GB" sz="2000" dirty="0"/>
          </a:p>
        </p:txBody>
      </p:sp>
      <p:sp>
        <p:nvSpPr>
          <p:cNvPr id="5" name="Pentagon 4"/>
          <p:cNvSpPr/>
          <p:nvPr/>
        </p:nvSpPr>
        <p:spPr>
          <a:xfrm>
            <a:off x="2051720" y="2852936"/>
            <a:ext cx="5112568" cy="936104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entagon 5"/>
          <p:cNvSpPr/>
          <p:nvPr/>
        </p:nvSpPr>
        <p:spPr>
          <a:xfrm>
            <a:off x="2051720" y="4005064"/>
            <a:ext cx="5112568" cy="936104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91680" y="2852936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Students from manual backgrounds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4005064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Students from non-manual backgrounds</a:t>
            </a:r>
            <a:endParaRPr lang="en-GB" sz="2800" b="1" dirty="0"/>
          </a:p>
        </p:txBody>
      </p:sp>
      <p:pic>
        <p:nvPicPr>
          <p:cNvPr id="10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77072"/>
            <a:ext cx="936104" cy="936104"/>
          </a:xfrm>
          <a:prstGeom prst="rect">
            <a:avLst/>
          </a:prstGeom>
          <a:noFill/>
        </p:spPr>
      </p:pic>
      <p:pic>
        <p:nvPicPr>
          <p:cNvPr id="11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20272" y="2780928"/>
            <a:ext cx="936104" cy="923705"/>
          </a:xfrm>
          <a:prstGeom prst="rect">
            <a:avLst/>
          </a:prstGeom>
          <a:noFill/>
        </p:spPr>
      </p:pic>
      <p:sp>
        <p:nvSpPr>
          <p:cNvPr id="12" name="Action Button: Forward or Next 11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ction Button: Home 12">
            <a:hlinkClick r:id="rId5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5:</a:t>
            </a:r>
          </a:p>
          <a:p>
            <a:endParaRPr lang="en-GB" dirty="0"/>
          </a:p>
          <a:p>
            <a:r>
              <a:rPr lang="en-GB" sz="2400" dirty="0" smtClean="0"/>
              <a:t>In </a:t>
            </a:r>
            <a:r>
              <a:rPr lang="en-GB" sz="2400" dirty="0" err="1" smtClean="0"/>
              <a:t>Rist’s</a:t>
            </a:r>
            <a:r>
              <a:rPr lang="en-GB" sz="2400" dirty="0" smtClean="0"/>
              <a:t> study, they found teachers based their evaluation of pupils’ academic ability on...</a:t>
            </a:r>
          </a:p>
          <a:p>
            <a:endParaRPr lang="en-GB" dirty="0"/>
          </a:p>
          <a:p>
            <a:r>
              <a:rPr lang="en-GB" sz="2000" dirty="0" smtClean="0"/>
              <a:t> (click on the answer below to reveal whether you are correct) </a:t>
            </a:r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467544" y="3429000"/>
            <a:ext cx="2592288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5796136" y="3429000"/>
            <a:ext cx="2592288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131840" y="3429000"/>
            <a:ext cx="2592288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11560" y="3501008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 smtClean="0"/>
          </a:p>
          <a:p>
            <a:r>
              <a:rPr lang="en-GB" sz="3600" dirty="0" smtClean="0"/>
              <a:t>Social class</a:t>
            </a:r>
          </a:p>
          <a:p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3501008"/>
            <a:ext cx="23762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3000" dirty="0" smtClean="0"/>
              <a:t>Attractiveness</a:t>
            </a:r>
          </a:p>
          <a:p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3501008"/>
            <a:ext cx="23042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 smtClean="0"/>
          </a:p>
          <a:p>
            <a:pPr algn="ctr"/>
            <a:r>
              <a:rPr lang="en-GB" sz="3600" dirty="0" smtClean="0"/>
              <a:t>Accent</a:t>
            </a:r>
          </a:p>
          <a:p>
            <a:endParaRPr lang="en-GB" sz="3600" dirty="0"/>
          </a:p>
        </p:txBody>
      </p:sp>
      <p:pic>
        <p:nvPicPr>
          <p:cNvPr id="11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45024"/>
            <a:ext cx="936104" cy="936104"/>
          </a:xfrm>
          <a:prstGeom prst="rect">
            <a:avLst/>
          </a:prstGeom>
          <a:noFill/>
        </p:spPr>
      </p:pic>
      <p:pic>
        <p:nvPicPr>
          <p:cNvPr id="1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3928" y="3573016"/>
            <a:ext cx="936104" cy="923705"/>
          </a:xfrm>
          <a:prstGeom prst="rect">
            <a:avLst/>
          </a:prstGeom>
          <a:noFill/>
        </p:spPr>
      </p:pic>
      <p:pic>
        <p:nvPicPr>
          <p:cNvPr id="1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32240" y="3645024"/>
            <a:ext cx="936104" cy="923705"/>
          </a:xfrm>
          <a:prstGeom prst="rect">
            <a:avLst/>
          </a:prstGeom>
          <a:noFill/>
        </p:spPr>
      </p:pic>
      <p:sp>
        <p:nvSpPr>
          <p:cNvPr id="14" name="Action Button: Forward or Next 13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ction Button: Home 14">
            <a:hlinkClick r:id="rId5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6:</a:t>
            </a:r>
          </a:p>
          <a:p>
            <a:endParaRPr lang="en-GB" dirty="0"/>
          </a:p>
          <a:p>
            <a:r>
              <a:rPr lang="en-GB" sz="2400" dirty="0" smtClean="0"/>
              <a:t>Hargreaves (1975) states that the extent to which a label ‘sticks’ is due to which four of the following factors?</a:t>
            </a:r>
          </a:p>
          <a:p>
            <a:endParaRPr lang="en-GB" dirty="0"/>
          </a:p>
          <a:p>
            <a:r>
              <a:rPr lang="en-GB" sz="2000" dirty="0" smtClean="0"/>
              <a:t> (click on the answers below to reveal whether you are correct) </a:t>
            </a:r>
            <a:endParaRPr lang="en-GB" sz="2000" dirty="0"/>
          </a:p>
        </p:txBody>
      </p:sp>
      <p:sp>
        <p:nvSpPr>
          <p:cNvPr id="5" name="Cloud 4"/>
          <p:cNvSpPr/>
          <p:nvPr/>
        </p:nvSpPr>
        <p:spPr>
          <a:xfrm rot="435019">
            <a:off x="348770" y="2384253"/>
            <a:ext cx="2952328" cy="17281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loud 5"/>
          <p:cNvSpPr/>
          <p:nvPr/>
        </p:nvSpPr>
        <p:spPr>
          <a:xfrm rot="435019">
            <a:off x="348770" y="3824414"/>
            <a:ext cx="2952328" cy="17281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7"/>
          <p:cNvSpPr/>
          <p:nvPr/>
        </p:nvSpPr>
        <p:spPr>
          <a:xfrm rot="435019">
            <a:off x="2941058" y="2312246"/>
            <a:ext cx="2952328" cy="17281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loud 9"/>
          <p:cNvSpPr/>
          <p:nvPr/>
        </p:nvSpPr>
        <p:spPr>
          <a:xfrm rot="435019">
            <a:off x="5533345" y="2672285"/>
            <a:ext cx="2952328" cy="17281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loud 6"/>
          <p:cNvSpPr/>
          <p:nvPr/>
        </p:nvSpPr>
        <p:spPr>
          <a:xfrm rot="435019">
            <a:off x="2220977" y="4950420"/>
            <a:ext cx="2952328" cy="17281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loud 8"/>
          <p:cNvSpPr/>
          <p:nvPr/>
        </p:nvSpPr>
        <p:spPr>
          <a:xfrm rot="435019">
            <a:off x="3013066" y="3680397"/>
            <a:ext cx="2952328" cy="17281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loud 10"/>
          <p:cNvSpPr/>
          <p:nvPr/>
        </p:nvSpPr>
        <p:spPr>
          <a:xfrm rot="435019">
            <a:off x="5605354" y="4184454"/>
            <a:ext cx="2952328" cy="172819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11560" y="242088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400" dirty="0" smtClean="0"/>
              <a:t>How often person is labelled</a:t>
            </a:r>
            <a:br>
              <a:rPr lang="en-GB" sz="2400" dirty="0" smtClean="0"/>
            </a:br>
            <a:endParaRPr lang="en-GB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2348880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400" dirty="0" smtClean="0"/>
              <a:t>If they were concentrating at the time</a:t>
            </a:r>
            <a:br>
              <a:rPr lang="en-GB" sz="2400" dirty="0" smtClean="0"/>
            </a:br>
            <a:endParaRPr lang="en-GB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8144" y="2780928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400" dirty="0" smtClean="0"/>
              <a:t>If the persons opinion counts</a:t>
            </a:r>
          </a:p>
          <a:p>
            <a:pPr algn="ctr"/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3347864" y="3789040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400" dirty="0" smtClean="0"/>
              <a:t>If the label is supported by others</a:t>
            </a:r>
            <a:br>
              <a:rPr lang="en-GB" sz="2400" dirty="0" smtClean="0"/>
            </a:br>
            <a:endParaRPr lang="en-GB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2555776" y="5085184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Context</a:t>
            </a:r>
          </a:p>
          <a:p>
            <a:pPr algn="ctr"/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3933056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400" dirty="0" smtClean="0"/>
              <a:t>Whether the person is intelligent</a:t>
            </a:r>
            <a:br>
              <a:rPr lang="en-GB" sz="2400" dirty="0" smtClean="0"/>
            </a:br>
            <a:endParaRPr lang="en-GB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12160" y="4293096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400" dirty="0" smtClean="0"/>
              <a:t>Whether the person has lots of friends</a:t>
            </a:r>
            <a:br>
              <a:rPr lang="en-GB" sz="2400" dirty="0" smtClean="0"/>
            </a:br>
            <a:endParaRPr lang="en-GB" sz="800" dirty="0"/>
          </a:p>
        </p:txBody>
      </p:sp>
      <p:pic>
        <p:nvPicPr>
          <p:cNvPr id="19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068960"/>
            <a:ext cx="936104" cy="936104"/>
          </a:xfrm>
          <a:prstGeom prst="rect">
            <a:avLst/>
          </a:prstGeom>
          <a:noFill/>
        </p:spPr>
      </p:pic>
      <p:pic>
        <p:nvPicPr>
          <p:cNvPr id="2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60232" y="4581128"/>
            <a:ext cx="936104" cy="923705"/>
          </a:xfrm>
          <a:prstGeom prst="rect">
            <a:avLst/>
          </a:prstGeom>
          <a:noFill/>
        </p:spPr>
      </p:pic>
      <p:pic>
        <p:nvPicPr>
          <p:cNvPr id="21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31640" y="4149080"/>
            <a:ext cx="936104" cy="923705"/>
          </a:xfrm>
          <a:prstGeom prst="rect">
            <a:avLst/>
          </a:prstGeom>
          <a:noFill/>
        </p:spPr>
      </p:pic>
      <p:pic>
        <p:nvPicPr>
          <p:cNvPr id="2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95936" y="2564904"/>
            <a:ext cx="936104" cy="923705"/>
          </a:xfrm>
          <a:prstGeom prst="rect">
            <a:avLst/>
          </a:prstGeom>
          <a:noFill/>
        </p:spPr>
      </p:pic>
      <p:pic>
        <p:nvPicPr>
          <p:cNvPr id="2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05064"/>
            <a:ext cx="936104" cy="936104"/>
          </a:xfrm>
          <a:prstGeom prst="rect">
            <a:avLst/>
          </a:prstGeom>
          <a:noFill/>
        </p:spPr>
      </p:pic>
      <p:pic>
        <p:nvPicPr>
          <p:cNvPr id="24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373216"/>
            <a:ext cx="936104" cy="936104"/>
          </a:xfrm>
          <a:prstGeom prst="rect">
            <a:avLst/>
          </a:prstGeom>
          <a:noFill/>
        </p:spPr>
      </p:pic>
      <p:pic>
        <p:nvPicPr>
          <p:cNvPr id="25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08920"/>
            <a:ext cx="936104" cy="936104"/>
          </a:xfrm>
          <a:prstGeom prst="rect">
            <a:avLst/>
          </a:prstGeom>
          <a:noFill/>
        </p:spPr>
      </p:pic>
      <p:sp>
        <p:nvSpPr>
          <p:cNvPr id="26" name="Action Button: Forward or Next 25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ction Button: Home 26">
            <a:hlinkClick r:id="rId5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7:</a:t>
            </a:r>
          </a:p>
          <a:p>
            <a:endParaRPr lang="en-GB" dirty="0"/>
          </a:p>
          <a:p>
            <a:r>
              <a:rPr lang="en-GB" sz="2400" dirty="0" smtClean="0"/>
              <a:t>What is the main criticism of labelling theories?</a:t>
            </a:r>
          </a:p>
          <a:p>
            <a:endParaRPr lang="en-GB" dirty="0"/>
          </a:p>
          <a:p>
            <a:r>
              <a:rPr lang="en-GB" sz="2000" dirty="0" smtClean="0"/>
              <a:t> (click on the answers below to reveal whether you are correct) </a:t>
            </a:r>
            <a:endParaRPr lang="en-GB" sz="2000" dirty="0"/>
          </a:p>
        </p:txBody>
      </p:sp>
      <p:sp>
        <p:nvSpPr>
          <p:cNvPr id="5" name="Pentagon 4"/>
          <p:cNvSpPr/>
          <p:nvPr/>
        </p:nvSpPr>
        <p:spPr>
          <a:xfrm>
            <a:off x="1979712" y="2564904"/>
            <a:ext cx="4968552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entagon 5"/>
          <p:cNvSpPr/>
          <p:nvPr/>
        </p:nvSpPr>
        <p:spPr>
          <a:xfrm>
            <a:off x="1979712" y="3501008"/>
            <a:ext cx="4968552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1979712" y="4437112"/>
            <a:ext cx="4968552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1979712" y="5373216"/>
            <a:ext cx="4968552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51720" y="4437113"/>
            <a:ext cx="4608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500" dirty="0" smtClean="0"/>
          </a:p>
          <a:p>
            <a:pPr algn="ctr"/>
            <a:r>
              <a:rPr lang="en-GB" sz="2000" dirty="0" smtClean="0"/>
              <a:t>The studies are on a small scale and therefore cant easily be generalised</a:t>
            </a:r>
          </a:p>
          <a:p>
            <a:pPr algn="ctr"/>
            <a:endParaRPr lang="en-GB" sz="500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2564904"/>
            <a:ext cx="46085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500" dirty="0" smtClean="0"/>
          </a:p>
          <a:p>
            <a:pPr algn="ctr"/>
            <a:r>
              <a:rPr lang="en-GB" sz="2000" dirty="0" smtClean="0"/>
              <a:t>Labelling no longer takes </a:t>
            </a:r>
            <a:r>
              <a:rPr lang="en-GB" sz="2000" dirty="0" smtClean="0"/>
              <a:t>place </a:t>
            </a:r>
            <a:r>
              <a:rPr lang="en-GB" sz="2000" dirty="0" smtClean="0"/>
              <a:t>so these theories are irrelevant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3501008"/>
            <a:ext cx="46085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500" dirty="0" smtClean="0"/>
          </a:p>
          <a:p>
            <a:pPr algn="ctr"/>
            <a:r>
              <a:rPr lang="en-GB" sz="2000" dirty="0" smtClean="0"/>
              <a:t>There is no ‘founding father’ of sociology attached to the theory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79712" y="5373216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dirty="0" smtClean="0"/>
          </a:p>
          <a:p>
            <a:pPr algn="ctr"/>
            <a:r>
              <a:rPr lang="en-GB" sz="2000" dirty="0" smtClean="0"/>
              <a:t>Labelling is psychology not sociology</a:t>
            </a:r>
          </a:p>
          <a:p>
            <a:pPr algn="ctr"/>
            <a:endParaRPr lang="en-GB" sz="2000" dirty="0" smtClean="0"/>
          </a:p>
        </p:txBody>
      </p:sp>
      <p:pic>
        <p:nvPicPr>
          <p:cNvPr id="1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04248" y="2492896"/>
            <a:ext cx="936104" cy="923705"/>
          </a:xfrm>
          <a:prstGeom prst="rect">
            <a:avLst/>
          </a:prstGeom>
          <a:noFill/>
        </p:spPr>
      </p:pic>
      <p:pic>
        <p:nvPicPr>
          <p:cNvPr id="14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437112"/>
            <a:ext cx="936104" cy="936104"/>
          </a:xfrm>
          <a:prstGeom prst="rect">
            <a:avLst/>
          </a:prstGeom>
          <a:noFill/>
        </p:spPr>
      </p:pic>
      <p:pic>
        <p:nvPicPr>
          <p:cNvPr id="1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04248" y="3429000"/>
            <a:ext cx="936104" cy="923705"/>
          </a:xfrm>
          <a:prstGeom prst="rect">
            <a:avLst/>
          </a:prstGeom>
          <a:noFill/>
        </p:spPr>
      </p:pic>
      <p:pic>
        <p:nvPicPr>
          <p:cNvPr id="16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76256" y="5373216"/>
            <a:ext cx="936104" cy="923705"/>
          </a:xfrm>
          <a:prstGeom prst="rect">
            <a:avLst/>
          </a:prstGeom>
          <a:noFill/>
        </p:spPr>
      </p:pic>
      <p:sp>
        <p:nvSpPr>
          <p:cNvPr id="17" name="Action Button: Forward or Next 16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Home 17">
            <a:hlinkClick r:id="rId5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417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Education and Interactionism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Interactionism</dc:title>
  <dc:creator>Lizzie</dc:creator>
  <cp:lastModifiedBy>Lizzie</cp:lastModifiedBy>
  <cp:revision>19</cp:revision>
  <dcterms:created xsi:type="dcterms:W3CDTF">2011-04-02T12:22:51Z</dcterms:created>
  <dcterms:modified xsi:type="dcterms:W3CDTF">2011-04-06T21:22:30Z</dcterms:modified>
</cp:coreProperties>
</file>