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15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CFA49-E632-4621-932D-D8F299C77E25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2EF15-6095-467C-AC1A-EC663A8DC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403698"/>
          </a:xfrm>
        </p:spPr>
        <p:txBody>
          <a:bodyPr>
            <a:noAutofit/>
          </a:bodyPr>
          <a:lstStyle/>
          <a:p>
            <a:r>
              <a:rPr lang="en-GB" sz="6600" dirty="0" smtClean="0">
                <a:latin typeface="Cooper Black" pitchFamily="18" charset="0"/>
              </a:rPr>
              <a:t>Education and Gender</a:t>
            </a:r>
            <a:endParaRPr lang="en-GB" sz="6600" dirty="0">
              <a:latin typeface="Cooper Black" pitchFamily="18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99992" y="3140968"/>
            <a:ext cx="3816424" cy="2304256"/>
          </a:xfrm>
          <a:prstGeom prst="wedgeRoundRectCallout">
            <a:avLst>
              <a:gd name="adj1" fmla="val -48479"/>
              <a:gd name="adj2" fmla="val 83257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644008" y="3356992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Hi guys!</a:t>
            </a:r>
            <a:br>
              <a:rPr lang="en-GB" sz="2000" dirty="0" smtClean="0"/>
            </a:br>
            <a:r>
              <a:rPr lang="en-GB" sz="2000" dirty="0" smtClean="0"/>
              <a:t>You are at the revision programme for Education and Gender. </a:t>
            </a:r>
            <a:br>
              <a:rPr lang="en-GB" sz="2000" dirty="0" smtClean="0"/>
            </a:br>
            <a:r>
              <a:rPr lang="en-GB" sz="2000" dirty="0" smtClean="0"/>
              <a:t>Click on the picture on the left to enter!!</a:t>
            </a:r>
            <a:endParaRPr lang="en-GB" sz="2000" dirty="0"/>
          </a:p>
        </p:txBody>
      </p:sp>
      <p:pic>
        <p:nvPicPr>
          <p:cNvPr id="1026" name="Picture 2" descr="C:\Users\Lizzie\AppData\Local\Microsoft\Windows\Temporary Internet Files\Content.IE5\ZXACY18P\MC900438229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068960"/>
            <a:ext cx="3675416" cy="288032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1"/>
            <a:ext cx="835292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8:</a:t>
            </a:r>
          </a:p>
          <a:p>
            <a:endParaRPr lang="en-GB" sz="1400" b="1" dirty="0" smtClean="0"/>
          </a:p>
          <a:p>
            <a:r>
              <a:rPr lang="en-GB" sz="2000" dirty="0" err="1" smtClean="0"/>
              <a:t>Mitsos</a:t>
            </a:r>
            <a:r>
              <a:rPr lang="en-GB" sz="2000" dirty="0" smtClean="0"/>
              <a:t> and Browne (1998) argued that girls are better at coursework that boys because...</a:t>
            </a:r>
          </a:p>
          <a:p>
            <a:endParaRPr lang="en-GB" sz="2000" dirty="0" smtClean="0"/>
          </a:p>
          <a:p>
            <a:r>
              <a:rPr lang="en-GB" sz="2000" dirty="0" smtClean="0"/>
              <a:t>(click on the answers to reveal whether you are correct) </a:t>
            </a:r>
          </a:p>
        </p:txBody>
      </p:sp>
      <p:sp>
        <p:nvSpPr>
          <p:cNvPr id="5" name="Oval 4"/>
          <p:cNvSpPr/>
          <p:nvPr/>
        </p:nvSpPr>
        <p:spPr>
          <a:xfrm>
            <a:off x="3131840" y="2492896"/>
            <a:ext cx="2592288" cy="165618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75856" y="2564904"/>
            <a:ext cx="2304256" cy="1469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 smtClean="0">
                <a:solidFill>
                  <a:schemeClr val="bg1"/>
                </a:solidFill>
              </a:rPr>
              <a:t/>
            </a:r>
            <a:br>
              <a:rPr lang="en-GB" sz="1050" b="1" dirty="0" smtClean="0">
                <a:solidFill>
                  <a:schemeClr val="bg1"/>
                </a:solidFill>
              </a:rPr>
            </a:br>
            <a:endParaRPr lang="en-GB" sz="105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Boys play more sport</a:t>
            </a:r>
            <a:br>
              <a:rPr lang="en-GB" sz="2400" b="1" dirty="0" smtClean="0">
                <a:solidFill>
                  <a:schemeClr val="bg1"/>
                </a:solidFill>
              </a:rPr>
            </a:br>
            <a:endParaRPr lang="en-GB" sz="105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1000" b="1" dirty="0" smtClean="0">
                <a:solidFill>
                  <a:schemeClr val="bg1"/>
                </a:solidFill>
              </a:rPr>
              <a:t> </a:t>
            </a:r>
            <a:endParaRPr lang="en-GB" sz="1000" b="1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203848" y="4293096"/>
            <a:ext cx="2592288" cy="165618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347864" y="4365104"/>
            <a:ext cx="2304256" cy="151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05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Girls have more positive role models</a:t>
            </a:r>
          </a:p>
          <a:p>
            <a:pPr algn="ctr"/>
            <a:r>
              <a:rPr lang="en-GB" sz="1000" b="1" dirty="0" smtClean="0">
                <a:solidFill>
                  <a:schemeClr val="bg1"/>
                </a:solidFill>
              </a:rPr>
              <a:t> </a:t>
            </a:r>
            <a:endParaRPr lang="en-GB" sz="10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724128" y="3284984"/>
            <a:ext cx="2592288" cy="165618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868144" y="3356992"/>
            <a:ext cx="2304256" cy="151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05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Girls are more organised and conscientious</a:t>
            </a:r>
          </a:p>
          <a:p>
            <a:pPr algn="ctr"/>
            <a:r>
              <a:rPr lang="en-GB" sz="1000" b="1" dirty="0" smtClean="0">
                <a:solidFill>
                  <a:schemeClr val="bg1"/>
                </a:solidFill>
              </a:rPr>
              <a:t> </a:t>
            </a:r>
            <a:endParaRPr lang="en-GB" sz="1000" b="1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1560" y="3356992"/>
            <a:ext cx="2592288" cy="165618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55576" y="3429000"/>
            <a:ext cx="2304256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050" b="1" dirty="0" smtClean="0">
              <a:solidFill>
                <a:schemeClr val="bg1"/>
              </a:solidFill>
            </a:endParaRPr>
          </a:p>
          <a:p>
            <a:pPr algn="ctr"/>
            <a:endParaRPr lang="en-GB" sz="105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Boys are better at mathematics</a:t>
            </a:r>
          </a:p>
          <a:p>
            <a:pPr algn="ctr"/>
            <a:r>
              <a:rPr lang="en-GB" sz="10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endParaRPr lang="en-GB" sz="1000" b="1" dirty="0">
              <a:solidFill>
                <a:schemeClr val="bg1"/>
              </a:solidFill>
            </a:endParaRPr>
          </a:p>
        </p:txBody>
      </p:sp>
      <p:pic>
        <p:nvPicPr>
          <p:cNvPr id="13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717032"/>
            <a:ext cx="936104" cy="936104"/>
          </a:xfrm>
          <a:prstGeom prst="rect">
            <a:avLst/>
          </a:prstGeom>
          <a:noFill/>
        </p:spPr>
      </p:pic>
      <p:pic>
        <p:nvPicPr>
          <p:cNvPr id="14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03648" y="3645024"/>
            <a:ext cx="936104" cy="923705"/>
          </a:xfrm>
          <a:prstGeom prst="rect">
            <a:avLst/>
          </a:prstGeom>
          <a:noFill/>
        </p:spPr>
      </p:pic>
      <p:pic>
        <p:nvPicPr>
          <p:cNvPr id="15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23928" y="2852936"/>
            <a:ext cx="936104" cy="923705"/>
          </a:xfrm>
          <a:prstGeom prst="rect">
            <a:avLst/>
          </a:prstGeom>
          <a:noFill/>
        </p:spPr>
      </p:pic>
      <p:pic>
        <p:nvPicPr>
          <p:cNvPr id="16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067944" y="4581128"/>
            <a:ext cx="936104" cy="923705"/>
          </a:xfrm>
          <a:prstGeom prst="rect">
            <a:avLst/>
          </a:prstGeom>
          <a:noFill/>
        </p:spPr>
      </p:pic>
      <p:sp>
        <p:nvSpPr>
          <p:cNvPr id="17" name="Action Button: Home 16">
            <a:hlinkClick r:id="rId4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ction Button: Forward or Next 17">
            <a:hlinkClick r:id="rId5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entagon 15"/>
          <p:cNvSpPr/>
          <p:nvPr/>
        </p:nvSpPr>
        <p:spPr>
          <a:xfrm>
            <a:off x="2267744" y="4221088"/>
            <a:ext cx="4608512" cy="792088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Pentagon 14"/>
          <p:cNvSpPr/>
          <p:nvPr/>
        </p:nvSpPr>
        <p:spPr>
          <a:xfrm>
            <a:off x="2267744" y="3356992"/>
            <a:ext cx="4608512" cy="792088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79512" y="188641"/>
            <a:ext cx="835292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9:</a:t>
            </a:r>
          </a:p>
          <a:p>
            <a:endParaRPr lang="en-GB" sz="1400" b="1" dirty="0" smtClean="0"/>
          </a:p>
          <a:p>
            <a:r>
              <a:rPr lang="en-GB" sz="2000" dirty="0" smtClean="0"/>
              <a:t>Boys are more likely to be excluded from school than girls. What percentage of exclusions from schools in 2008/09 were boys?</a:t>
            </a:r>
          </a:p>
          <a:p>
            <a:endParaRPr lang="en-GB" sz="2000" dirty="0" smtClean="0"/>
          </a:p>
          <a:p>
            <a:r>
              <a:rPr lang="en-GB" sz="2000" dirty="0" smtClean="0"/>
              <a:t>(click on the answers to reveal whether you are correct) </a:t>
            </a:r>
          </a:p>
        </p:txBody>
      </p:sp>
      <p:sp>
        <p:nvSpPr>
          <p:cNvPr id="5" name="Pentagon 4"/>
          <p:cNvSpPr/>
          <p:nvPr/>
        </p:nvSpPr>
        <p:spPr>
          <a:xfrm>
            <a:off x="2267744" y="2492896"/>
            <a:ext cx="4608512" cy="792088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411760" y="2492896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38% </a:t>
            </a:r>
            <a:endParaRPr lang="en-GB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3356992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89%</a:t>
            </a:r>
            <a:endParaRPr lang="en-GB" sz="4400" b="1" dirty="0"/>
          </a:p>
        </p:txBody>
      </p:sp>
      <p:pic>
        <p:nvPicPr>
          <p:cNvPr id="10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88224" y="2420888"/>
            <a:ext cx="936104" cy="923705"/>
          </a:xfrm>
          <a:prstGeom prst="rect">
            <a:avLst/>
          </a:prstGeom>
          <a:noFill/>
        </p:spPr>
      </p:pic>
      <p:sp>
        <p:nvSpPr>
          <p:cNvPr id="11" name="Action Button: Home 10">
            <a:hlinkClick r:id="rId3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ction Button: Forward or Next 11">
            <a:hlinkClick r:id="rId4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11760" y="4221088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55% </a:t>
            </a:r>
            <a:endParaRPr lang="en-GB" sz="4400" b="1" dirty="0"/>
          </a:p>
        </p:txBody>
      </p:sp>
      <p:sp>
        <p:nvSpPr>
          <p:cNvPr id="17" name="Pentagon 16"/>
          <p:cNvSpPr/>
          <p:nvPr/>
        </p:nvSpPr>
        <p:spPr>
          <a:xfrm>
            <a:off x="2267744" y="5085184"/>
            <a:ext cx="4608512" cy="792088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2411760" y="5085184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78% </a:t>
            </a:r>
            <a:endParaRPr lang="en-GB" sz="4400" b="1" dirty="0"/>
          </a:p>
        </p:txBody>
      </p:sp>
      <p:pic>
        <p:nvPicPr>
          <p:cNvPr id="19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88224" y="3284984"/>
            <a:ext cx="936104" cy="923705"/>
          </a:xfrm>
          <a:prstGeom prst="rect">
            <a:avLst/>
          </a:prstGeom>
          <a:noFill/>
        </p:spPr>
      </p:pic>
      <p:pic>
        <p:nvPicPr>
          <p:cNvPr id="20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88224" y="4149080"/>
            <a:ext cx="936104" cy="923705"/>
          </a:xfrm>
          <a:prstGeom prst="rect">
            <a:avLst/>
          </a:prstGeom>
          <a:noFill/>
        </p:spPr>
      </p:pic>
      <p:pic>
        <p:nvPicPr>
          <p:cNvPr id="9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5085184"/>
            <a:ext cx="936104" cy="93610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1"/>
            <a:ext cx="835292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10:</a:t>
            </a:r>
          </a:p>
          <a:p>
            <a:endParaRPr lang="en-GB" sz="1400" b="1" dirty="0" smtClean="0"/>
          </a:p>
          <a:p>
            <a:r>
              <a:rPr lang="en-GB" sz="2000" dirty="0" smtClean="0"/>
              <a:t>In Paul Willis’ study ‘Learning to Labour’ (1977), why did the ‘lads’ believe education was unimportant and irrelevant to them?</a:t>
            </a:r>
          </a:p>
          <a:p>
            <a:endParaRPr lang="en-GB" sz="2000" dirty="0" smtClean="0"/>
          </a:p>
          <a:p>
            <a:r>
              <a:rPr lang="en-GB" sz="2000" dirty="0" smtClean="0"/>
              <a:t>(click on the answers to reveal whether you are correct)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3568" y="2780928"/>
            <a:ext cx="2448272" cy="158417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3203848" y="4869160"/>
            <a:ext cx="2448272" cy="158417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5652120" y="2852936"/>
            <a:ext cx="2448272" cy="158417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827584" y="2780928"/>
            <a:ext cx="216024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050" b="1" dirty="0" smtClean="0"/>
          </a:p>
          <a:p>
            <a:pPr algn="ctr"/>
            <a:r>
              <a:rPr lang="en-GB" sz="2400" b="1" dirty="0" smtClean="0"/>
              <a:t>Because they were underachieving</a:t>
            </a:r>
          </a:p>
          <a:p>
            <a:pPr algn="ctr"/>
            <a:r>
              <a:rPr lang="en-GB" sz="1050" b="1" dirty="0" smtClean="0"/>
              <a:t> </a:t>
            </a:r>
            <a:endParaRPr lang="en-GB" sz="105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96136" y="2780928"/>
            <a:ext cx="216024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050" b="1" dirty="0" smtClean="0"/>
          </a:p>
          <a:p>
            <a:pPr algn="ctr"/>
            <a:r>
              <a:rPr lang="en-GB" sz="2200" b="1" dirty="0" smtClean="0"/>
              <a:t>Because they wanted to go into manual labour jobs</a:t>
            </a:r>
          </a:p>
          <a:p>
            <a:pPr algn="ctr"/>
            <a:r>
              <a:rPr lang="en-GB" sz="1050" b="1" dirty="0" smtClean="0"/>
              <a:t> </a:t>
            </a:r>
            <a:endParaRPr lang="en-GB" sz="105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47864" y="4869160"/>
            <a:ext cx="216024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050" b="1" dirty="0" smtClean="0"/>
          </a:p>
          <a:p>
            <a:pPr algn="ctr"/>
            <a:r>
              <a:rPr lang="en-GB" sz="2400" b="1" dirty="0" smtClean="0"/>
              <a:t>Because they were very intelligent</a:t>
            </a:r>
          </a:p>
          <a:p>
            <a:pPr algn="ctr"/>
            <a:r>
              <a:rPr lang="en-GB" sz="1050" b="1" dirty="0" smtClean="0"/>
              <a:t> </a:t>
            </a:r>
            <a:endParaRPr lang="en-GB" sz="1050" b="1" dirty="0"/>
          </a:p>
        </p:txBody>
      </p:sp>
      <p:pic>
        <p:nvPicPr>
          <p:cNvPr id="11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75656" y="3068960"/>
            <a:ext cx="936104" cy="923705"/>
          </a:xfrm>
          <a:prstGeom prst="rect">
            <a:avLst/>
          </a:prstGeom>
          <a:noFill/>
        </p:spPr>
      </p:pic>
      <p:pic>
        <p:nvPicPr>
          <p:cNvPr id="13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212976"/>
            <a:ext cx="936104" cy="936104"/>
          </a:xfrm>
          <a:prstGeom prst="rect">
            <a:avLst/>
          </a:prstGeom>
          <a:noFill/>
        </p:spPr>
      </p:pic>
      <p:pic>
        <p:nvPicPr>
          <p:cNvPr id="14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23928" y="5229200"/>
            <a:ext cx="936104" cy="923705"/>
          </a:xfrm>
          <a:prstGeom prst="rect">
            <a:avLst/>
          </a:prstGeom>
          <a:noFill/>
        </p:spPr>
      </p:pic>
      <p:sp>
        <p:nvSpPr>
          <p:cNvPr id="15" name="Action Button: Home 14">
            <a:hlinkClick r:id="rId4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ction Button: Forward or Next 15">
            <a:hlinkClick r:id="rId5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-Point Star 4"/>
          <p:cNvSpPr/>
          <p:nvPr/>
        </p:nvSpPr>
        <p:spPr>
          <a:xfrm>
            <a:off x="230946" y="692696"/>
            <a:ext cx="2160240" cy="1872208"/>
          </a:xfrm>
          <a:prstGeom prst="star5">
            <a:avLst/>
          </a:prstGeom>
          <a:solidFill>
            <a:srgbClr val="7C1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5-Point Star 5"/>
          <p:cNvSpPr/>
          <p:nvPr/>
        </p:nvSpPr>
        <p:spPr>
          <a:xfrm>
            <a:off x="1485943" y="260647"/>
            <a:ext cx="1337291" cy="1216935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5-Point Star 6"/>
          <p:cNvSpPr/>
          <p:nvPr/>
        </p:nvSpPr>
        <p:spPr>
          <a:xfrm>
            <a:off x="1681393" y="980727"/>
            <a:ext cx="1645897" cy="1591377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5-Point Star 7"/>
          <p:cNvSpPr/>
          <p:nvPr/>
        </p:nvSpPr>
        <p:spPr>
          <a:xfrm>
            <a:off x="2195736" y="260648"/>
            <a:ext cx="1851634" cy="1778598"/>
          </a:xfrm>
          <a:prstGeom prst="star5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211960" y="620688"/>
            <a:ext cx="4320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 ESSENCE" pitchFamily="2" charset="0"/>
              </a:rPr>
              <a:t>Well done!!</a:t>
            </a:r>
          </a:p>
          <a:p>
            <a:endParaRPr lang="en-GB" sz="2400" dirty="0">
              <a:latin typeface="AR ESSENCE" pitchFamily="2" charset="0"/>
            </a:endParaRPr>
          </a:p>
          <a:p>
            <a:r>
              <a:rPr lang="en-GB" sz="2400" dirty="0" smtClean="0">
                <a:latin typeface="AR ESSENCE" pitchFamily="2" charset="0"/>
              </a:rPr>
              <a:t>You have reached the end of the questions on Education and Gender!</a:t>
            </a:r>
          </a:p>
          <a:p>
            <a:endParaRPr lang="en-GB" sz="2400" dirty="0">
              <a:latin typeface="AR ESSENCE" pitchFamily="2" charset="0"/>
            </a:endParaRPr>
          </a:p>
          <a:p>
            <a:r>
              <a:rPr lang="en-GB" sz="2400" dirty="0" smtClean="0">
                <a:latin typeface="AR ESSENCE" pitchFamily="2" charset="0"/>
              </a:rPr>
              <a:t>You should now have a clearer idea of what you need to </a:t>
            </a:r>
            <a:r>
              <a:rPr lang="en-GB" sz="2400" smtClean="0">
                <a:latin typeface="AR ESSENCE" pitchFamily="2" charset="0"/>
              </a:rPr>
              <a:t>focus </a:t>
            </a:r>
            <a:r>
              <a:rPr lang="en-GB" sz="2400" smtClean="0">
                <a:latin typeface="AR ESSENCE" pitchFamily="2" charset="0"/>
              </a:rPr>
              <a:t>your </a:t>
            </a:r>
            <a:r>
              <a:rPr lang="en-GB" sz="2400" dirty="0" smtClean="0">
                <a:latin typeface="AR ESSENCE" pitchFamily="2" charset="0"/>
              </a:rPr>
              <a:t>revision on. </a:t>
            </a:r>
          </a:p>
          <a:p>
            <a:endParaRPr lang="en-GB" sz="2400" dirty="0">
              <a:latin typeface="AR ESSENCE" pitchFamily="2" charset="0"/>
            </a:endParaRPr>
          </a:p>
          <a:p>
            <a:endParaRPr lang="en-GB" sz="2400" dirty="0">
              <a:latin typeface="AR ESSENCE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7544" y="4149080"/>
            <a:ext cx="3960440" cy="2520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5862" y="4538925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ooper Black" pitchFamily="18" charset="0"/>
              </a:rPr>
              <a:t>Click ‘escape’ on your keyboard to exit this programme and return to the website for more revision tools!!</a:t>
            </a:r>
            <a:endParaRPr lang="en-GB" sz="2000" dirty="0"/>
          </a:p>
        </p:txBody>
      </p:sp>
      <p:sp>
        <p:nvSpPr>
          <p:cNvPr id="13" name="5-Point Star 12"/>
          <p:cNvSpPr/>
          <p:nvPr/>
        </p:nvSpPr>
        <p:spPr>
          <a:xfrm>
            <a:off x="6804248" y="5445224"/>
            <a:ext cx="1316719" cy="1224136"/>
          </a:xfrm>
          <a:prstGeom prst="star5">
            <a:avLst/>
          </a:prstGeom>
          <a:solidFill>
            <a:srgbClr val="7C1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5-Point Star 13"/>
          <p:cNvSpPr/>
          <p:nvPr/>
        </p:nvSpPr>
        <p:spPr>
          <a:xfrm>
            <a:off x="7596336" y="5229200"/>
            <a:ext cx="565777" cy="56886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5-Point Star 14"/>
          <p:cNvSpPr/>
          <p:nvPr/>
        </p:nvSpPr>
        <p:spPr>
          <a:xfrm>
            <a:off x="7812360" y="5733256"/>
            <a:ext cx="946391" cy="871296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5-Point Star 15"/>
          <p:cNvSpPr/>
          <p:nvPr/>
        </p:nvSpPr>
        <p:spPr>
          <a:xfrm>
            <a:off x="8172400" y="5157192"/>
            <a:ext cx="720080" cy="770486"/>
          </a:xfrm>
          <a:prstGeom prst="star5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3528" y="260648"/>
            <a:ext cx="5040560" cy="439248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11560" y="620688"/>
            <a:ext cx="44644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Welcome!</a:t>
            </a:r>
            <a:br>
              <a:rPr lang="en-GB" sz="2400" dirty="0" smtClean="0"/>
            </a:br>
            <a:endParaRPr lang="en-GB" sz="2400" dirty="0" smtClean="0"/>
          </a:p>
          <a:p>
            <a:pPr algn="ctr"/>
            <a:r>
              <a:rPr lang="en-GB" sz="2400" dirty="0" smtClean="0"/>
              <a:t>This programme should be used to help guide your revision.</a:t>
            </a:r>
            <a:br>
              <a:rPr lang="en-GB" sz="2400" dirty="0" smtClean="0"/>
            </a:br>
            <a:endParaRPr lang="en-GB" sz="2400" dirty="0" smtClean="0"/>
          </a:p>
          <a:p>
            <a:pPr algn="ctr"/>
            <a:r>
              <a:rPr lang="en-GB" sz="2400" dirty="0" smtClean="0"/>
              <a:t>Use it to test your knowledge and identify areas which you need to improve on.</a:t>
            </a:r>
            <a:br>
              <a:rPr lang="en-GB" sz="2400" dirty="0" smtClean="0"/>
            </a:br>
            <a:r>
              <a:rPr lang="en-GB" sz="2400" dirty="0" smtClean="0"/>
              <a:t> </a:t>
            </a:r>
          </a:p>
          <a:p>
            <a:pPr algn="ctr"/>
            <a:r>
              <a:rPr lang="en-GB" sz="2400" b="1" i="1" dirty="0" smtClean="0"/>
              <a:t>Good luck!</a:t>
            </a:r>
            <a:endParaRPr lang="en-GB" sz="2400" b="1" i="1" dirty="0"/>
          </a:p>
        </p:txBody>
      </p:sp>
      <p:sp>
        <p:nvSpPr>
          <p:cNvPr id="7" name="Action Button: Home 6">
            <a:hlinkClick r:id="" action="ppaction://noaction" highlightClick="1"/>
          </p:cNvPr>
          <p:cNvSpPr/>
          <p:nvPr/>
        </p:nvSpPr>
        <p:spPr>
          <a:xfrm>
            <a:off x="5652120" y="2564904"/>
            <a:ext cx="1008112" cy="1008112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Callout 7"/>
          <p:cNvSpPr/>
          <p:nvPr/>
        </p:nvSpPr>
        <p:spPr>
          <a:xfrm>
            <a:off x="6516216" y="404664"/>
            <a:ext cx="2448272" cy="1584176"/>
          </a:xfrm>
          <a:prstGeom prst="wedgeEllipseCallout">
            <a:avLst>
              <a:gd name="adj1" fmla="val -49127"/>
              <a:gd name="adj2" fmla="val 8203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660232" y="692696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Click on me at any time to come back to this page!</a:t>
            </a:r>
            <a:endParaRPr lang="en-GB" sz="2000" dirty="0"/>
          </a:p>
        </p:txBody>
      </p:sp>
      <p:sp>
        <p:nvSpPr>
          <p:cNvPr id="11" name="Action Button: Forward or Next 10">
            <a:hlinkClick r:id="" action="ppaction://noaction" highlightClick="1"/>
          </p:cNvPr>
          <p:cNvSpPr/>
          <p:nvPr/>
        </p:nvSpPr>
        <p:spPr>
          <a:xfrm>
            <a:off x="5076056" y="422108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Callout 11"/>
          <p:cNvSpPr/>
          <p:nvPr/>
        </p:nvSpPr>
        <p:spPr>
          <a:xfrm rot="10800000">
            <a:off x="6444208" y="5085184"/>
            <a:ext cx="2376264" cy="1440160"/>
          </a:xfrm>
          <a:prstGeom prst="wedgeEllipseCallout">
            <a:avLst>
              <a:gd name="adj1" fmla="val 60007"/>
              <a:gd name="adj2" fmla="val 71183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588224" y="5301208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Click on me to go to the next question!</a:t>
            </a:r>
            <a:endParaRPr lang="en-GB" sz="2000" dirty="0"/>
          </a:p>
        </p:txBody>
      </p:sp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0" y="4734342"/>
            <a:ext cx="561662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n-US" sz="4400" b="1" cap="none" spc="0" dirty="0" smtClean="0">
                <a:ln w="15875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800" dist="38100" algn="l" rotWithShape="0">
                    <a:schemeClr val="tx1">
                      <a:lumMod val="75000"/>
                      <a:lumOff val="25000"/>
                      <a:alpha val="40000"/>
                    </a:schemeClr>
                  </a:outerShdw>
                </a:effectLst>
              </a:rPr>
              <a:t>CLICK HERE TO START!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1:</a:t>
            </a:r>
          </a:p>
          <a:p>
            <a:endParaRPr lang="en-GB" sz="2400" b="1" dirty="0" smtClean="0"/>
          </a:p>
          <a:p>
            <a:r>
              <a:rPr lang="en-GB" sz="2000" dirty="0" smtClean="0"/>
              <a:t>Up until the 1980s, who was doing better in school?</a:t>
            </a:r>
          </a:p>
          <a:p>
            <a:endParaRPr lang="en-GB" sz="2000" dirty="0" smtClean="0"/>
          </a:p>
          <a:p>
            <a:r>
              <a:rPr lang="en-GB" sz="2000" dirty="0" smtClean="0"/>
              <a:t>(click on the answer to reveal whether you are correct) </a:t>
            </a:r>
          </a:p>
        </p:txBody>
      </p:sp>
      <p:sp>
        <p:nvSpPr>
          <p:cNvPr id="11" name="Action Button: Home 10">
            <a:hlinkClick r:id="rId2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ction Button: Forward or Next 11">
            <a:hlinkClick r:id="rId3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entagon 6"/>
          <p:cNvSpPr/>
          <p:nvPr/>
        </p:nvSpPr>
        <p:spPr>
          <a:xfrm>
            <a:off x="2267744" y="2492896"/>
            <a:ext cx="4608512" cy="100811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entagon 7"/>
          <p:cNvSpPr/>
          <p:nvPr/>
        </p:nvSpPr>
        <p:spPr>
          <a:xfrm>
            <a:off x="2267744" y="3789040"/>
            <a:ext cx="4608512" cy="100811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339752" y="2564904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Girls </a:t>
            </a:r>
            <a:endParaRPr lang="en-GB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39752" y="3933056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Boys </a:t>
            </a:r>
            <a:endParaRPr lang="en-GB" sz="4400" b="1" dirty="0"/>
          </a:p>
        </p:txBody>
      </p:sp>
      <p:pic>
        <p:nvPicPr>
          <p:cNvPr id="13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3861048"/>
            <a:ext cx="936104" cy="936104"/>
          </a:xfrm>
          <a:prstGeom prst="rect">
            <a:avLst/>
          </a:prstGeom>
          <a:noFill/>
        </p:spPr>
      </p:pic>
      <p:pic>
        <p:nvPicPr>
          <p:cNvPr id="14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732240" y="2492896"/>
            <a:ext cx="936104" cy="92370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3347864" y="5201816"/>
            <a:ext cx="2664296" cy="165618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79512" y="188641"/>
            <a:ext cx="835292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2:</a:t>
            </a:r>
          </a:p>
          <a:p>
            <a:endParaRPr lang="en-GB" sz="1400" b="1" dirty="0" smtClean="0"/>
          </a:p>
          <a:p>
            <a:r>
              <a:rPr lang="en-GB" sz="2000" dirty="0" smtClean="0"/>
              <a:t>In Dale Spender’s study ‘Invisible Women’ (1983) she found which three things to be true....</a:t>
            </a:r>
          </a:p>
          <a:p>
            <a:endParaRPr lang="en-GB" sz="2000" dirty="0" smtClean="0"/>
          </a:p>
          <a:p>
            <a:r>
              <a:rPr lang="en-GB" sz="2000" dirty="0" smtClean="0"/>
              <a:t>(click on the answers to reveal whether you are correct) </a:t>
            </a:r>
          </a:p>
        </p:txBody>
      </p:sp>
      <p:sp>
        <p:nvSpPr>
          <p:cNvPr id="5" name="Oval 4"/>
          <p:cNvSpPr/>
          <p:nvPr/>
        </p:nvSpPr>
        <p:spPr>
          <a:xfrm>
            <a:off x="539552" y="2420888"/>
            <a:ext cx="2664296" cy="165618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83568" y="2636912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Boys received over 60% of teachers’ time</a:t>
            </a:r>
            <a:endParaRPr lang="en-GB" sz="2400" dirty="0"/>
          </a:p>
        </p:txBody>
      </p:sp>
      <p:sp>
        <p:nvSpPr>
          <p:cNvPr id="7" name="Oval 6"/>
          <p:cNvSpPr/>
          <p:nvPr/>
        </p:nvSpPr>
        <p:spPr>
          <a:xfrm>
            <a:off x="3347864" y="2420888"/>
            <a:ext cx="2664296" cy="165618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563888" y="5301208"/>
            <a:ext cx="230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Boys got away with insulting and abusive comments</a:t>
            </a:r>
            <a:endParaRPr lang="en-GB" sz="2200" dirty="0"/>
          </a:p>
        </p:txBody>
      </p:sp>
      <p:sp>
        <p:nvSpPr>
          <p:cNvPr id="9" name="Oval 8"/>
          <p:cNvSpPr/>
          <p:nvPr/>
        </p:nvSpPr>
        <p:spPr>
          <a:xfrm>
            <a:off x="6156176" y="2420888"/>
            <a:ext cx="2664296" cy="165618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372200" y="2636912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Girls were favoured in the classroom</a:t>
            </a:r>
            <a:endParaRPr lang="en-GB" sz="2400" dirty="0"/>
          </a:p>
        </p:txBody>
      </p:sp>
      <p:sp>
        <p:nvSpPr>
          <p:cNvPr id="11" name="Oval 10"/>
          <p:cNvSpPr/>
          <p:nvPr/>
        </p:nvSpPr>
        <p:spPr>
          <a:xfrm>
            <a:off x="4788024" y="3861048"/>
            <a:ext cx="2664296" cy="165618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932040" y="4005064"/>
            <a:ext cx="230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Boys’ and girls’ work was judged by different standards</a:t>
            </a:r>
            <a:endParaRPr lang="en-GB" sz="2200" dirty="0"/>
          </a:p>
        </p:txBody>
      </p:sp>
      <p:sp>
        <p:nvSpPr>
          <p:cNvPr id="13" name="Oval 12"/>
          <p:cNvSpPr/>
          <p:nvPr/>
        </p:nvSpPr>
        <p:spPr>
          <a:xfrm>
            <a:off x="1907704" y="3861048"/>
            <a:ext cx="2664296" cy="165618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123728" y="4077072"/>
            <a:ext cx="2304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Boys disrupted the class more than girls</a:t>
            </a:r>
            <a:endParaRPr lang="en-GB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3563888" y="2636912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Teachers showed no favouritism in the classroom</a:t>
            </a:r>
            <a:endParaRPr lang="en-GB" sz="2400" dirty="0"/>
          </a:p>
        </p:txBody>
      </p:sp>
      <p:pic>
        <p:nvPicPr>
          <p:cNvPr id="18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149080"/>
            <a:ext cx="936104" cy="936104"/>
          </a:xfrm>
          <a:prstGeom prst="rect">
            <a:avLst/>
          </a:prstGeom>
          <a:noFill/>
        </p:spPr>
      </p:pic>
      <p:pic>
        <p:nvPicPr>
          <p:cNvPr id="19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139952" y="2780928"/>
            <a:ext cx="936104" cy="923705"/>
          </a:xfrm>
          <a:prstGeom prst="rect">
            <a:avLst/>
          </a:prstGeom>
          <a:noFill/>
        </p:spPr>
      </p:pic>
      <p:pic>
        <p:nvPicPr>
          <p:cNvPr id="20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92280" y="2708920"/>
            <a:ext cx="936104" cy="923705"/>
          </a:xfrm>
          <a:prstGeom prst="rect">
            <a:avLst/>
          </a:prstGeom>
          <a:noFill/>
        </p:spPr>
      </p:pic>
      <p:pic>
        <p:nvPicPr>
          <p:cNvPr id="21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43808" y="4149080"/>
            <a:ext cx="936104" cy="923705"/>
          </a:xfrm>
          <a:prstGeom prst="rect">
            <a:avLst/>
          </a:prstGeom>
          <a:noFill/>
        </p:spPr>
      </p:pic>
      <p:pic>
        <p:nvPicPr>
          <p:cNvPr id="22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5589240"/>
            <a:ext cx="936104" cy="936104"/>
          </a:xfrm>
          <a:prstGeom prst="rect">
            <a:avLst/>
          </a:prstGeom>
          <a:noFill/>
        </p:spPr>
      </p:pic>
      <p:pic>
        <p:nvPicPr>
          <p:cNvPr id="23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780928"/>
            <a:ext cx="936104" cy="936104"/>
          </a:xfrm>
          <a:prstGeom prst="rect">
            <a:avLst/>
          </a:prstGeom>
          <a:noFill/>
        </p:spPr>
      </p:pic>
      <p:sp>
        <p:nvSpPr>
          <p:cNvPr id="24" name="Action Button: Home 23">
            <a:hlinkClick r:id="rId4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ction Button: Forward or Next 24">
            <a:hlinkClick r:id="rId5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1"/>
            <a:ext cx="83529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3:</a:t>
            </a:r>
          </a:p>
          <a:p>
            <a:endParaRPr lang="en-GB" sz="1400" b="1" dirty="0" smtClean="0"/>
          </a:p>
          <a:p>
            <a:r>
              <a:rPr lang="en-GB" sz="2000" dirty="0" smtClean="0"/>
              <a:t>Dale Spender believed girls would only stand a fair chance if...</a:t>
            </a:r>
          </a:p>
          <a:p>
            <a:endParaRPr lang="en-GB" sz="2000" dirty="0" smtClean="0"/>
          </a:p>
          <a:p>
            <a:r>
              <a:rPr lang="en-GB" sz="2000" dirty="0" smtClean="0"/>
              <a:t>(click on the answers to reveal whether you are correct) 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1619672" y="2276872"/>
            <a:ext cx="2232248" cy="1512168"/>
          </a:xfrm>
          <a:prstGeom prst="wedgeRoundRectCallout">
            <a:avLst>
              <a:gd name="adj1" fmla="val -4447"/>
              <a:gd name="adj2" fmla="val 105294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ular Callout 5"/>
          <p:cNvSpPr/>
          <p:nvPr/>
        </p:nvSpPr>
        <p:spPr>
          <a:xfrm>
            <a:off x="4067944" y="2708920"/>
            <a:ext cx="2232248" cy="1512168"/>
          </a:xfrm>
          <a:prstGeom prst="wedgeRoundRectCallout">
            <a:avLst>
              <a:gd name="adj1" fmla="val -56124"/>
              <a:gd name="adj2" fmla="val 102503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ular Callout 6"/>
          <p:cNvSpPr/>
          <p:nvPr/>
        </p:nvSpPr>
        <p:spPr>
          <a:xfrm>
            <a:off x="6444208" y="3933056"/>
            <a:ext cx="2232248" cy="1512168"/>
          </a:xfrm>
          <a:prstGeom prst="wedgeRoundRectCallout">
            <a:avLst>
              <a:gd name="adj1" fmla="val -90785"/>
              <a:gd name="adj2" fmla="val 48546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691680" y="2276872"/>
            <a:ext cx="2088232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050" dirty="0" smtClean="0"/>
          </a:p>
          <a:p>
            <a:pPr algn="ctr"/>
            <a:r>
              <a:rPr lang="en-GB" sz="2400" dirty="0" smtClean="0"/>
              <a:t>They were in single sex education</a:t>
            </a:r>
          </a:p>
          <a:p>
            <a:pPr algn="ctr"/>
            <a:endParaRPr lang="en-GB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4139952" y="2708920"/>
            <a:ext cx="2088232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050" dirty="0" smtClean="0"/>
          </a:p>
          <a:p>
            <a:pPr algn="ctr"/>
            <a:r>
              <a:rPr lang="en-GB" sz="2400" dirty="0" smtClean="0"/>
              <a:t>They behaved similarly to boys</a:t>
            </a:r>
          </a:p>
          <a:p>
            <a:pPr algn="ctr"/>
            <a:endParaRPr lang="en-GB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6516216" y="3933056"/>
            <a:ext cx="2088232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050" dirty="0" smtClean="0"/>
          </a:p>
          <a:p>
            <a:pPr algn="ctr"/>
            <a:r>
              <a:rPr lang="en-GB" sz="2400" dirty="0" smtClean="0"/>
              <a:t>They were given extra tuition</a:t>
            </a:r>
          </a:p>
          <a:p>
            <a:pPr algn="ctr"/>
            <a:endParaRPr lang="en-GB" sz="1050" dirty="0"/>
          </a:p>
        </p:txBody>
      </p:sp>
      <p:pic>
        <p:nvPicPr>
          <p:cNvPr id="2050" name="Picture 2" descr="C:\Users\Lizzie\AppData\Local\Microsoft\Windows\Temporary Internet Files\Content.IE5\ZXACY18P\MC90043485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725144"/>
            <a:ext cx="1714500" cy="1714500"/>
          </a:xfrm>
          <a:prstGeom prst="rect">
            <a:avLst/>
          </a:prstGeom>
          <a:noFill/>
        </p:spPr>
      </p:pic>
      <p:pic>
        <p:nvPicPr>
          <p:cNvPr id="12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16016" y="2996952"/>
            <a:ext cx="936104" cy="923705"/>
          </a:xfrm>
          <a:prstGeom prst="rect">
            <a:avLst/>
          </a:prstGeom>
          <a:noFill/>
        </p:spPr>
      </p:pic>
      <p:pic>
        <p:nvPicPr>
          <p:cNvPr id="13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2564904"/>
            <a:ext cx="936104" cy="936104"/>
          </a:xfrm>
          <a:prstGeom prst="rect">
            <a:avLst/>
          </a:prstGeom>
          <a:noFill/>
        </p:spPr>
      </p:pic>
      <p:pic>
        <p:nvPicPr>
          <p:cNvPr id="14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64288" y="4221088"/>
            <a:ext cx="936104" cy="923705"/>
          </a:xfrm>
          <a:prstGeom prst="rect">
            <a:avLst/>
          </a:prstGeom>
          <a:noFill/>
        </p:spPr>
      </p:pic>
      <p:sp>
        <p:nvSpPr>
          <p:cNvPr id="15" name="Action Button: Home 14">
            <a:hlinkClick r:id="rId5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ction Button: Forward or Next 15">
            <a:hlinkClick r:id="rId6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1"/>
            <a:ext cx="835292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4:</a:t>
            </a:r>
          </a:p>
          <a:p>
            <a:endParaRPr lang="en-GB" sz="1400" b="1" dirty="0" smtClean="0"/>
          </a:p>
          <a:p>
            <a:r>
              <a:rPr lang="en-GB" sz="2000" dirty="0" smtClean="0"/>
              <a:t>In Sue Sharpe’s study ‘Just Like a Girl’ (1976) she found that girls priorities were what?</a:t>
            </a:r>
          </a:p>
          <a:p>
            <a:endParaRPr lang="en-GB" sz="2000" dirty="0" smtClean="0"/>
          </a:p>
          <a:p>
            <a:r>
              <a:rPr lang="en-GB" sz="2000" dirty="0" smtClean="0"/>
              <a:t>(click on the answers to reveal whether you are correct)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5536" y="3284984"/>
            <a:ext cx="2664296" cy="15121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6012160" y="3284984"/>
            <a:ext cx="2664296" cy="15121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3203848" y="3284984"/>
            <a:ext cx="2664296" cy="15121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012160" y="3284984"/>
            <a:ext cx="2664296" cy="1531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050" dirty="0" smtClean="0"/>
          </a:p>
          <a:p>
            <a:pPr algn="ctr"/>
            <a:r>
              <a:rPr lang="en-GB" sz="2400" dirty="0" smtClean="0"/>
              <a:t>love, marriage, husbands, children, jobs and careers</a:t>
            </a:r>
          </a:p>
          <a:p>
            <a:pPr algn="ctr"/>
            <a:endParaRPr lang="en-GB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3284984"/>
            <a:ext cx="2664296" cy="1485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dirty="0" smtClean="0"/>
          </a:p>
          <a:p>
            <a:pPr algn="ctr"/>
            <a:r>
              <a:rPr lang="en-GB" sz="2400" dirty="0" smtClean="0"/>
              <a:t>getting a good job</a:t>
            </a:r>
          </a:p>
          <a:p>
            <a:pPr algn="ctr"/>
            <a:endParaRPr lang="en-GB" sz="2400" dirty="0" smtClean="0"/>
          </a:p>
          <a:p>
            <a:pPr algn="ctr"/>
            <a:endParaRPr lang="en-GB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3284984"/>
            <a:ext cx="2664296" cy="1638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 smtClean="0"/>
          </a:p>
          <a:p>
            <a:pPr algn="ctr"/>
            <a:r>
              <a:rPr lang="en-GB" sz="2400" dirty="0" smtClean="0"/>
              <a:t>beauty, fashion and attracting men</a:t>
            </a:r>
          </a:p>
          <a:p>
            <a:pPr algn="ctr"/>
            <a:endParaRPr lang="en-GB" sz="2400" dirty="0" smtClean="0"/>
          </a:p>
          <a:p>
            <a:pPr algn="ctr"/>
            <a:endParaRPr lang="en-GB" sz="1050" dirty="0"/>
          </a:p>
        </p:txBody>
      </p:sp>
      <p:pic>
        <p:nvPicPr>
          <p:cNvPr id="13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067944" y="3573016"/>
            <a:ext cx="936104" cy="923705"/>
          </a:xfrm>
          <a:prstGeom prst="rect">
            <a:avLst/>
          </a:prstGeom>
          <a:noFill/>
        </p:spPr>
      </p:pic>
      <p:pic>
        <p:nvPicPr>
          <p:cNvPr id="14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573016"/>
            <a:ext cx="936104" cy="936104"/>
          </a:xfrm>
          <a:prstGeom prst="rect">
            <a:avLst/>
          </a:prstGeom>
          <a:noFill/>
        </p:spPr>
      </p:pic>
      <p:pic>
        <p:nvPicPr>
          <p:cNvPr id="15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59632" y="3573016"/>
            <a:ext cx="936104" cy="923705"/>
          </a:xfrm>
          <a:prstGeom prst="rect">
            <a:avLst/>
          </a:prstGeom>
          <a:noFill/>
        </p:spPr>
      </p:pic>
      <p:sp>
        <p:nvSpPr>
          <p:cNvPr id="17" name="Action Button: Home 16">
            <a:hlinkClick r:id="rId4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ction Button: Forward or Next 17">
            <a:hlinkClick r:id="rId5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1"/>
            <a:ext cx="83529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5:</a:t>
            </a:r>
          </a:p>
          <a:p>
            <a:endParaRPr lang="en-GB" sz="1400" b="1" dirty="0" smtClean="0"/>
          </a:p>
          <a:p>
            <a:r>
              <a:rPr lang="en-GB" sz="2000" dirty="0" smtClean="0"/>
              <a:t>When Sue Sharpe repeated this study in 1994, what did she find?</a:t>
            </a:r>
          </a:p>
          <a:p>
            <a:endParaRPr lang="en-GB" sz="2000" dirty="0" smtClean="0"/>
          </a:p>
          <a:p>
            <a:r>
              <a:rPr lang="en-GB" sz="2000" dirty="0" smtClean="0"/>
              <a:t>(click on the picture to reveal whether you are correct) </a:t>
            </a:r>
          </a:p>
        </p:txBody>
      </p:sp>
      <p:pic>
        <p:nvPicPr>
          <p:cNvPr id="3074" name="Picture 2" descr="C:\Users\Lizzie\AppData\Local\Microsoft\Windows\Temporary Internet Files\Content.IE5\RTJAA9HJ\MC9004344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92896"/>
            <a:ext cx="3506688" cy="27335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76056" y="234888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788024" y="2276872"/>
            <a:ext cx="38164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i="1" dirty="0" smtClean="0"/>
              <a:t>Girls’ priorities had changed to: getting a job, career and being able to support themselves</a:t>
            </a:r>
            <a:endParaRPr lang="en-GB" sz="3600" i="1" dirty="0"/>
          </a:p>
        </p:txBody>
      </p:sp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ction Button: Forward or Next 8">
            <a:hlinkClick r:id="rId4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1"/>
            <a:ext cx="83529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6:</a:t>
            </a:r>
          </a:p>
          <a:p>
            <a:endParaRPr lang="en-GB" sz="1400" b="1" dirty="0" smtClean="0"/>
          </a:p>
          <a:p>
            <a:r>
              <a:rPr lang="en-GB" sz="2000" dirty="0" smtClean="0"/>
              <a:t>What is patriarchy?</a:t>
            </a:r>
          </a:p>
          <a:p>
            <a:endParaRPr lang="en-GB" sz="2000" dirty="0" smtClean="0"/>
          </a:p>
          <a:p>
            <a:r>
              <a:rPr lang="en-GB" sz="2000" dirty="0" smtClean="0"/>
              <a:t>(click on the question mark to reveal whether you are correct) </a:t>
            </a:r>
          </a:p>
        </p:txBody>
      </p:sp>
      <p:pic>
        <p:nvPicPr>
          <p:cNvPr id="5" name="Picture 2" descr="C:\Users\Lizzie\AppData\Local\Microsoft\Windows\Temporary Internet Files\Content.IE5\ZXACY18P\MC90043485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348880"/>
            <a:ext cx="2938636" cy="29386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355976" y="2204864"/>
            <a:ext cx="41764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i="1" dirty="0" smtClean="0"/>
              <a:t>power and authority held by males</a:t>
            </a:r>
          </a:p>
          <a:p>
            <a:pPr algn="ctr"/>
            <a:endParaRPr lang="en-GB" sz="2800" i="1" dirty="0" smtClean="0"/>
          </a:p>
          <a:p>
            <a:pPr algn="ctr"/>
            <a:r>
              <a:rPr lang="en-GB" sz="2800" dirty="0" smtClean="0"/>
              <a:t>In the past this ideology was an obstacle to many women doing well in school and </a:t>
            </a:r>
            <a:r>
              <a:rPr lang="en-GB" sz="2800" smtClean="0"/>
              <a:t>the labour </a:t>
            </a:r>
            <a:r>
              <a:rPr lang="en-GB" sz="2800" dirty="0" smtClean="0"/>
              <a:t>market</a:t>
            </a:r>
            <a:endParaRPr lang="en-GB" sz="2800" dirty="0"/>
          </a:p>
        </p:txBody>
      </p:sp>
      <p:sp>
        <p:nvSpPr>
          <p:cNvPr id="7" name="Action Button: Home 6">
            <a:hlinkClick r:id="rId3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ction Button: Forward or Next 7">
            <a:hlinkClick r:id="rId4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1"/>
            <a:ext cx="83529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7:</a:t>
            </a:r>
          </a:p>
          <a:p>
            <a:endParaRPr lang="en-GB" sz="1400" b="1" dirty="0" smtClean="0"/>
          </a:p>
          <a:p>
            <a:r>
              <a:rPr lang="en-GB" sz="2000" dirty="0" smtClean="0"/>
              <a:t>G.I.S.T stands for what?</a:t>
            </a:r>
          </a:p>
          <a:p>
            <a:endParaRPr lang="en-GB" sz="2000" dirty="0" smtClean="0"/>
          </a:p>
          <a:p>
            <a:r>
              <a:rPr lang="en-GB" sz="2000" dirty="0" smtClean="0"/>
              <a:t>(click on the answers to reveal whether you are correct) </a:t>
            </a:r>
          </a:p>
        </p:txBody>
      </p:sp>
      <p:sp>
        <p:nvSpPr>
          <p:cNvPr id="5" name="Cloud 4"/>
          <p:cNvSpPr/>
          <p:nvPr/>
        </p:nvSpPr>
        <p:spPr>
          <a:xfrm rot="517356">
            <a:off x="2987824" y="4365104"/>
            <a:ext cx="3168352" cy="1872208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419872" y="4437112"/>
            <a:ext cx="23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Girls into Science and Technology</a:t>
            </a:r>
          </a:p>
          <a:p>
            <a:endParaRPr lang="en-GB" sz="2400" dirty="0"/>
          </a:p>
        </p:txBody>
      </p:sp>
      <p:sp>
        <p:nvSpPr>
          <p:cNvPr id="8" name="Cloud 7"/>
          <p:cNvSpPr/>
          <p:nvPr/>
        </p:nvSpPr>
        <p:spPr>
          <a:xfrm rot="517356">
            <a:off x="4694441" y="2431792"/>
            <a:ext cx="3168352" cy="1872208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126489" y="2503800"/>
            <a:ext cx="23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/>
          </a:p>
          <a:p>
            <a:pPr algn="ctr"/>
            <a:r>
              <a:rPr lang="en-GB" sz="2400" dirty="0" smtClean="0"/>
              <a:t>Girls Incentive to Stand Tall</a:t>
            </a:r>
          </a:p>
          <a:p>
            <a:endParaRPr lang="en-GB" sz="2400" dirty="0"/>
          </a:p>
        </p:txBody>
      </p:sp>
      <p:sp>
        <p:nvSpPr>
          <p:cNvPr id="10" name="Cloud 9"/>
          <p:cNvSpPr/>
          <p:nvPr/>
        </p:nvSpPr>
        <p:spPr>
          <a:xfrm rot="517356">
            <a:off x="589985" y="2575807"/>
            <a:ext cx="3168352" cy="1872208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022033" y="2647815"/>
            <a:ext cx="23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/>
          </a:p>
          <a:p>
            <a:pPr algn="ctr"/>
            <a:r>
              <a:rPr lang="en-GB" sz="2400" dirty="0" smtClean="0"/>
              <a:t>Girls in School Together</a:t>
            </a:r>
          </a:p>
          <a:p>
            <a:endParaRPr lang="en-GB" sz="2400" dirty="0"/>
          </a:p>
        </p:txBody>
      </p:sp>
      <p:pic>
        <p:nvPicPr>
          <p:cNvPr id="12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869160"/>
            <a:ext cx="936104" cy="936104"/>
          </a:xfrm>
          <a:prstGeom prst="rect">
            <a:avLst/>
          </a:prstGeom>
          <a:noFill/>
        </p:spPr>
      </p:pic>
      <p:pic>
        <p:nvPicPr>
          <p:cNvPr id="13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91680" y="2996952"/>
            <a:ext cx="936104" cy="923705"/>
          </a:xfrm>
          <a:prstGeom prst="rect">
            <a:avLst/>
          </a:prstGeom>
          <a:noFill/>
        </p:spPr>
      </p:pic>
      <p:pic>
        <p:nvPicPr>
          <p:cNvPr id="14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24128" y="2852936"/>
            <a:ext cx="936104" cy="923705"/>
          </a:xfrm>
          <a:prstGeom prst="rect">
            <a:avLst/>
          </a:prstGeom>
          <a:noFill/>
        </p:spPr>
      </p:pic>
      <p:sp>
        <p:nvSpPr>
          <p:cNvPr id="15" name="Action Button: Home 14">
            <a:hlinkClick r:id="rId4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ction Button: Forward or Next 15">
            <a:hlinkClick r:id="rId5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585</Words>
  <Application>Microsoft Office PowerPoint</Application>
  <PresentationFormat>On-screen Show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Education and Gender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and Functionalism</dc:title>
  <dc:creator>Lizzie</dc:creator>
  <cp:lastModifiedBy>Lizzie</cp:lastModifiedBy>
  <cp:revision>33</cp:revision>
  <dcterms:created xsi:type="dcterms:W3CDTF">2011-04-02T12:04:00Z</dcterms:created>
  <dcterms:modified xsi:type="dcterms:W3CDTF">2011-04-06T21:25:40Z</dcterms:modified>
</cp:coreProperties>
</file>