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15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9.xml"/><Relationship Id="rId7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403698"/>
          </a:xfrm>
        </p:spPr>
        <p:txBody>
          <a:bodyPr>
            <a:noAutofit/>
          </a:bodyPr>
          <a:lstStyle/>
          <a:p>
            <a:r>
              <a:rPr lang="en-GB" sz="6600" dirty="0" smtClean="0">
                <a:latin typeface="Cooper Black" pitchFamily="18" charset="0"/>
              </a:rPr>
              <a:t>Education and Functionalism</a:t>
            </a:r>
            <a:endParaRPr lang="en-GB" sz="6600" dirty="0">
              <a:latin typeface="Cooper Black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99992" y="3140968"/>
            <a:ext cx="3816424" cy="2304256"/>
          </a:xfrm>
          <a:prstGeom prst="wedgeRoundRectCallout">
            <a:avLst>
              <a:gd name="adj1" fmla="val -48479"/>
              <a:gd name="adj2" fmla="val 83257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44008" y="3356992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Hi guys!</a:t>
            </a:r>
            <a:br>
              <a:rPr lang="en-GB" sz="2000" dirty="0" smtClean="0"/>
            </a:br>
            <a:r>
              <a:rPr lang="en-GB" sz="2000" dirty="0" smtClean="0"/>
              <a:t>You are at the revision programme for Education and Functionalism. </a:t>
            </a:r>
            <a:br>
              <a:rPr lang="en-GB" sz="2000" dirty="0" smtClean="0"/>
            </a:br>
            <a:r>
              <a:rPr lang="en-GB" sz="2000" dirty="0" smtClean="0"/>
              <a:t>Click on the picture of me (Emile Durkheim) to enter!!</a:t>
            </a:r>
            <a:endParaRPr lang="en-GB" sz="2000" dirty="0"/>
          </a:p>
        </p:txBody>
      </p:sp>
      <p:pic>
        <p:nvPicPr>
          <p:cNvPr id="12290" name="Picture 2" descr="http://t2.gstatic.com/images?q=tbn:ANd9GcRD1m_f1Wo5ESROJuCsMlTilcXaDVJ-D5UYQ1vWFS_3QBBcF5c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5576" y="3185592"/>
            <a:ext cx="3096344" cy="30963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75656" y="6309320"/>
            <a:ext cx="12641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Image: cvm.qc.ca</a:t>
            </a:r>
            <a:endParaRPr lang="en-GB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Assume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education is a meritocracy?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484784"/>
            <a:ext cx="864096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Define what is meant by a meritocracy.</a:t>
            </a:r>
          </a:p>
          <a:p>
            <a:endParaRPr lang="en-GB" sz="2200" dirty="0" smtClean="0"/>
          </a:p>
          <a:p>
            <a:r>
              <a:rPr lang="en-GB" sz="2200" dirty="0" smtClean="0"/>
              <a:t>Use your knowledge of differences in attainment based on </a:t>
            </a:r>
            <a:r>
              <a:rPr lang="en-GB" sz="2200" b="1" dirty="0" smtClean="0"/>
              <a:t>gender</a:t>
            </a:r>
            <a:r>
              <a:rPr lang="en-GB" sz="2200" dirty="0" smtClean="0"/>
              <a:t>, </a:t>
            </a:r>
            <a:r>
              <a:rPr lang="en-GB" sz="2200" b="1" dirty="0" smtClean="0"/>
              <a:t>ethnicity</a:t>
            </a:r>
            <a:r>
              <a:rPr lang="en-GB" sz="2200" dirty="0" smtClean="0"/>
              <a:t> and </a:t>
            </a:r>
            <a:r>
              <a:rPr lang="en-GB" sz="2200" b="1" dirty="0" smtClean="0"/>
              <a:t>social class </a:t>
            </a:r>
            <a:r>
              <a:rPr lang="en-GB" sz="2200" dirty="0" smtClean="0"/>
              <a:t>to explain how we may not be living in a meritocracy. </a:t>
            </a:r>
          </a:p>
          <a:p>
            <a:endParaRPr lang="en-GB" sz="2200" dirty="0" smtClean="0"/>
          </a:p>
          <a:p>
            <a:r>
              <a:rPr lang="en-GB" sz="2200" dirty="0" smtClean="0"/>
              <a:t>	i.e. </a:t>
            </a:r>
            <a:r>
              <a:rPr lang="en-GB" sz="2000" dirty="0" smtClean="0"/>
              <a:t>	</a:t>
            </a:r>
            <a:r>
              <a:rPr lang="en-GB" sz="2100" dirty="0" smtClean="0"/>
              <a:t>Girls vs. boys</a:t>
            </a:r>
          </a:p>
          <a:p>
            <a:endParaRPr lang="en-GB" sz="800" dirty="0" smtClean="0"/>
          </a:p>
          <a:p>
            <a:r>
              <a:rPr lang="en-GB" sz="2100" dirty="0" smtClean="0"/>
              <a:t>		White students vs. ethnic minority students </a:t>
            </a:r>
          </a:p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2100" dirty="0" smtClean="0"/>
              <a:t>		Differences between different ethnic minority groups</a:t>
            </a:r>
            <a:br>
              <a:rPr lang="en-GB" sz="2100" dirty="0" smtClean="0"/>
            </a:br>
            <a:r>
              <a:rPr lang="en-GB" sz="2100" dirty="0" smtClean="0"/>
              <a:t>		(i.e. Chinese/Indian students vs. Black Caribbean students)</a:t>
            </a:r>
          </a:p>
          <a:p>
            <a:endParaRPr lang="en-GB" sz="800" dirty="0" smtClean="0"/>
          </a:p>
          <a:p>
            <a:r>
              <a:rPr lang="en-GB" sz="2100" dirty="0" smtClean="0"/>
              <a:t>		Working class vs. middle class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6551712" y="5345832"/>
            <a:ext cx="2592288" cy="15121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983760" y="5489848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hlinkClick r:id="rId3" action="ppaction://hlinksldjump"/>
              </a:rPr>
              <a:t>Back to evaluation points</a:t>
            </a:r>
            <a:endParaRPr lang="en-GB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Opportunity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advancement?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628800"/>
            <a:ext cx="79208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Does the education system really provide students with the opportunity to advance themselves?</a:t>
            </a:r>
          </a:p>
          <a:p>
            <a:endParaRPr lang="en-GB" sz="2200" dirty="0" smtClean="0"/>
          </a:p>
          <a:p>
            <a:r>
              <a:rPr lang="en-GB" sz="2200" dirty="0" smtClean="0"/>
              <a:t>Middle class people tend to do better at school, get more qualifications and get middle class or better jobs</a:t>
            </a:r>
          </a:p>
          <a:p>
            <a:endParaRPr lang="en-GB" sz="2200" dirty="0" smtClean="0"/>
          </a:p>
          <a:p>
            <a:r>
              <a:rPr lang="en-GB" sz="2200" dirty="0" smtClean="0"/>
              <a:t>Does education really select and allocate people for the correct jobs in terms of ability? </a:t>
            </a:r>
          </a:p>
          <a:p>
            <a:endParaRPr lang="en-GB" sz="2200" dirty="0" smtClean="0"/>
          </a:p>
          <a:p>
            <a:r>
              <a:rPr lang="en-GB" sz="2200" dirty="0" smtClean="0"/>
              <a:t>Or does class/gender/ethnic background have something to do with it?</a:t>
            </a:r>
            <a:endParaRPr lang="en-GB" sz="2200" dirty="0"/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6551712" y="5345832"/>
            <a:ext cx="2592288" cy="15121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983760" y="5489848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hlinkClick r:id="rId3" action="ppaction://hlinksldjump"/>
              </a:rPr>
              <a:t>Back to evaluation points</a:t>
            </a:r>
            <a:endParaRPr lang="en-GB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Skilled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workforce?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628800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Does the education system really produce a skilled workforce for the modern industrial society?</a:t>
            </a:r>
          </a:p>
          <a:p>
            <a:endParaRPr lang="en-GB" sz="2200" dirty="0" smtClean="0"/>
          </a:p>
          <a:p>
            <a:r>
              <a:rPr lang="en-GB" sz="2200" dirty="0" smtClean="0"/>
              <a:t>Many of the subjects learnt in schools today are of little value in the workplace. </a:t>
            </a:r>
          </a:p>
          <a:p>
            <a:endParaRPr lang="en-GB" sz="2200" dirty="0" smtClean="0"/>
          </a:p>
          <a:p>
            <a:r>
              <a:rPr lang="en-GB" sz="2200" dirty="0" smtClean="0"/>
              <a:t>Think of subjects learnt at school and see if they could be seen as producing a skilled workforce?</a:t>
            </a:r>
          </a:p>
          <a:p>
            <a:endParaRPr lang="en-GB" sz="2200" dirty="0" smtClean="0"/>
          </a:p>
          <a:p>
            <a:r>
              <a:rPr lang="en-GB" sz="2200" dirty="0" smtClean="0"/>
              <a:t>	e.g. 	Art</a:t>
            </a:r>
            <a:br>
              <a:rPr lang="en-GB" sz="2200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		English Literature</a:t>
            </a:r>
            <a:br>
              <a:rPr lang="en-GB" sz="2200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		History</a:t>
            </a:r>
            <a:endParaRPr lang="en-GB" sz="2200" dirty="0"/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Point Star 4"/>
          <p:cNvSpPr/>
          <p:nvPr/>
        </p:nvSpPr>
        <p:spPr>
          <a:xfrm>
            <a:off x="230946" y="692696"/>
            <a:ext cx="2160240" cy="1872208"/>
          </a:xfrm>
          <a:prstGeom prst="star5">
            <a:avLst/>
          </a:prstGeom>
          <a:solidFill>
            <a:srgbClr val="7C1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1485943" y="260647"/>
            <a:ext cx="1337291" cy="1216935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1681393" y="980727"/>
            <a:ext cx="1645897" cy="1591377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2195736" y="260648"/>
            <a:ext cx="1851634" cy="1778598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211960" y="620688"/>
            <a:ext cx="4320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 ESSENCE" pitchFamily="2" charset="0"/>
              </a:rPr>
              <a:t>Well done!!</a:t>
            </a:r>
          </a:p>
          <a:p>
            <a:endParaRPr lang="en-GB" sz="2400" dirty="0">
              <a:latin typeface="AR ESSENCE" pitchFamily="2" charset="0"/>
            </a:endParaRPr>
          </a:p>
          <a:p>
            <a:r>
              <a:rPr lang="en-GB" sz="2400" dirty="0" smtClean="0">
                <a:latin typeface="AR ESSENCE" pitchFamily="2" charset="0"/>
              </a:rPr>
              <a:t>You have reached the end of the questions on Education and Functionalism!</a:t>
            </a:r>
          </a:p>
          <a:p>
            <a:endParaRPr lang="en-GB" sz="2400" dirty="0">
              <a:latin typeface="AR ESSENCE" pitchFamily="2" charset="0"/>
            </a:endParaRPr>
          </a:p>
          <a:p>
            <a:r>
              <a:rPr lang="en-GB" sz="2400" dirty="0" smtClean="0">
                <a:latin typeface="AR ESSENCE" pitchFamily="2" charset="0"/>
              </a:rPr>
              <a:t>You should now have a clearer idea of what you need to </a:t>
            </a:r>
            <a:r>
              <a:rPr lang="en-GB" sz="2400" smtClean="0">
                <a:latin typeface="AR ESSENCE" pitchFamily="2" charset="0"/>
              </a:rPr>
              <a:t>focus </a:t>
            </a:r>
            <a:r>
              <a:rPr lang="en-GB" sz="2400" smtClean="0">
                <a:latin typeface="AR ESSENCE" pitchFamily="2" charset="0"/>
              </a:rPr>
              <a:t>your </a:t>
            </a:r>
            <a:r>
              <a:rPr lang="en-GB" sz="2400" dirty="0" smtClean="0">
                <a:latin typeface="AR ESSENCE" pitchFamily="2" charset="0"/>
              </a:rPr>
              <a:t>revision on. </a:t>
            </a:r>
          </a:p>
          <a:p>
            <a:endParaRPr lang="en-GB" sz="2400" dirty="0">
              <a:latin typeface="AR ESSENCE" pitchFamily="2" charset="0"/>
            </a:endParaRPr>
          </a:p>
          <a:p>
            <a:endParaRPr lang="en-GB" sz="2400" dirty="0">
              <a:latin typeface="AR ESSENCE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7544" y="4149080"/>
            <a:ext cx="3960440" cy="2520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5862" y="4538925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oper Black" pitchFamily="18" charset="0"/>
              </a:rPr>
              <a:t>Click ‘escape’ on your keyboard to exit this programme and return to the website for more revision tools!!</a:t>
            </a:r>
            <a:endParaRPr lang="en-GB" sz="2000" dirty="0"/>
          </a:p>
        </p:txBody>
      </p:sp>
      <p:sp>
        <p:nvSpPr>
          <p:cNvPr id="13" name="5-Point Star 12"/>
          <p:cNvSpPr/>
          <p:nvPr/>
        </p:nvSpPr>
        <p:spPr>
          <a:xfrm>
            <a:off x="6804248" y="5445224"/>
            <a:ext cx="1316719" cy="1224136"/>
          </a:xfrm>
          <a:prstGeom prst="star5">
            <a:avLst/>
          </a:prstGeom>
          <a:solidFill>
            <a:srgbClr val="7C1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7596336" y="5229200"/>
            <a:ext cx="565777" cy="56886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7812360" y="5733256"/>
            <a:ext cx="946391" cy="87129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8172400" y="5157192"/>
            <a:ext cx="720080" cy="770486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3528" y="260648"/>
            <a:ext cx="5040560" cy="439248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1560" y="620688"/>
            <a:ext cx="4464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Welcome!</a:t>
            </a:r>
            <a:br>
              <a:rPr lang="en-GB" sz="2400" dirty="0" smtClean="0"/>
            </a:br>
            <a:endParaRPr lang="en-GB" sz="2400" dirty="0" smtClean="0"/>
          </a:p>
          <a:p>
            <a:pPr algn="ctr"/>
            <a:r>
              <a:rPr lang="en-GB" sz="2400" dirty="0" smtClean="0"/>
              <a:t>This programme should be used to help guide your revision.</a:t>
            </a:r>
            <a:br>
              <a:rPr lang="en-GB" sz="2400" dirty="0" smtClean="0"/>
            </a:br>
            <a:endParaRPr lang="en-GB" sz="2400" dirty="0" smtClean="0"/>
          </a:p>
          <a:p>
            <a:pPr algn="ctr"/>
            <a:r>
              <a:rPr lang="en-GB" sz="2400" dirty="0" smtClean="0"/>
              <a:t>Use it to test your knowledge and identify areas which you need to improve on.</a:t>
            </a:r>
            <a:br>
              <a:rPr lang="en-GB" sz="2400" dirty="0" smtClean="0"/>
            </a:br>
            <a:r>
              <a:rPr lang="en-GB" sz="2400" dirty="0" smtClean="0"/>
              <a:t> </a:t>
            </a:r>
          </a:p>
          <a:p>
            <a:pPr algn="ctr"/>
            <a:r>
              <a:rPr lang="en-GB" sz="2400" b="1" i="1" dirty="0" smtClean="0"/>
              <a:t>Good luck!</a:t>
            </a:r>
            <a:endParaRPr lang="en-GB" sz="2400" b="1" i="1" dirty="0"/>
          </a:p>
        </p:txBody>
      </p:sp>
      <p:sp>
        <p:nvSpPr>
          <p:cNvPr id="7" name="Action Button: Home 6">
            <a:hlinkClick r:id="" action="ppaction://noaction" highlightClick="1"/>
          </p:cNvPr>
          <p:cNvSpPr/>
          <p:nvPr/>
        </p:nvSpPr>
        <p:spPr>
          <a:xfrm>
            <a:off x="5652120" y="2564904"/>
            <a:ext cx="1008112" cy="1008112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Callout 7"/>
          <p:cNvSpPr/>
          <p:nvPr/>
        </p:nvSpPr>
        <p:spPr>
          <a:xfrm>
            <a:off x="6516216" y="404664"/>
            <a:ext cx="2448272" cy="1584176"/>
          </a:xfrm>
          <a:prstGeom prst="wedgeEllipseCallout">
            <a:avLst>
              <a:gd name="adj1" fmla="val -49127"/>
              <a:gd name="adj2" fmla="val 8203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692696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Click on me at any time to come back to this page!</a:t>
            </a:r>
            <a:endParaRPr lang="en-GB" sz="2000" dirty="0"/>
          </a:p>
        </p:txBody>
      </p:sp>
      <p:sp>
        <p:nvSpPr>
          <p:cNvPr id="11" name="Action Button: Forward or Next 10">
            <a:hlinkClick r:id="" action="ppaction://noaction" highlightClick="1"/>
          </p:cNvPr>
          <p:cNvSpPr/>
          <p:nvPr/>
        </p:nvSpPr>
        <p:spPr>
          <a:xfrm>
            <a:off x="5076056" y="422108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Callout 11"/>
          <p:cNvSpPr/>
          <p:nvPr/>
        </p:nvSpPr>
        <p:spPr>
          <a:xfrm rot="10800000">
            <a:off x="6444208" y="5085184"/>
            <a:ext cx="2376264" cy="1440160"/>
          </a:xfrm>
          <a:prstGeom prst="wedgeEllipseCallout">
            <a:avLst>
              <a:gd name="adj1" fmla="val 60007"/>
              <a:gd name="adj2" fmla="val 7118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588224" y="5301208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Click on me to go to the next question!</a:t>
            </a:r>
            <a:endParaRPr lang="en-GB" sz="2000" dirty="0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0" y="4734342"/>
            <a:ext cx="561662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US" sz="4400" b="1" cap="none" spc="0" dirty="0" smtClean="0">
                <a:ln w="15875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algn="l" rotWithShape="0">
                    <a:schemeClr val="tx1">
                      <a:lumMod val="75000"/>
                      <a:lumOff val="25000"/>
                      <a:alpha val="40000"/>
                    </a:schemeClr>
                  </a:outerShdw>
                </a:effectLst>
              </a:rPr>
              <a:t>CLICK HERE TO START!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1:</a:t>
            </a:r>
          </a:p>
          <a:p>
            <a:endParaRPr lang="en-GB" sz="2400" b="1" dirty="0" smtClean="0"/>
          </a:p>
          <a:p>
            <a:r>
              <a:rPr lang="en-GB" sz="2400" dirty="0" smtClean="0"/>
              <a:t>How can you use the analogy of the body to explain the Functionalist view of society?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endParaRPr lang="en-GB" dirty="0"/>
          </a:p>
          <a:p>
            <a:r>
              <a:rPr lang="en-GB" sz="2000" dirty="0" smtClean="0"/>
              <a:t>(this is a ‘think’ exercise, click on the picture to reveal whether you are correct) 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2852936"/>
            <a:ext cx="3600400" cy="3341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Much like the organs in the body, society’s institutions must work together to keep society functioning properly</a:t>
            </a:r>
            <a:endParaRPr lang="en-GB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Action Button: Home 10">
            <a:hlinkClick r:id="rId2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ction Button: Forward or Next 11">
            <a:hlinkClick r:id="rId3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C:\Users\Lizzie\AppData\Local\Microsoft\Windows\Temporary Internet Files\Content.IE5\K6DSPF99\MC9000533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492896"/>
            <a:ext cx="2736304" cy="39032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2:</a:t>
            </a:r>
          </a:p>
          <a:p>
            <a:endParaRPr lang="en-GB" sz="2400" b="1" dirty="0" smtClean="0"/>
          </a:p>
          <a:p>
            <a:r>
              <a:rPr lang="en-GB" sz="2400" dirty="0" smtClean="0"/>
              <a:t>Think what the gaps in this sentance could be.  Click on the ‘gap’ to see if your guess was correct!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2420888"/>
            <a:ext cx="82089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i="1" dirty="0" smtClean="0"/>
              <a:t>Institutions such as ______________, ___________, and ____________ must work together for society to run smoothly and function properly. </a:t>
            </a:r>
          </a:p>
          <a:p>
            <a:pPr>
              <a:lnSpc>
                <a:spcPct val="150000"/>
              </a:lnSpc>
            </a:pPr>
            <a:endParaRPr lang="en-GB" sz="2000" b="1" i="1" dirty="0" smtClean="0"/>
          </a:p>
          <a:p>
            <a:pPr>
              <a:lnSpc>
                <a:spcPct val="150000"/>
              </a:lnSpc>
            </a:pPr>
            <a:r>
              <a:rPr lang="en-GB" sz="2000" b="1" i="1" dirty="0" smtClean="0"/>
              <a:t>In previous years, ___________ was the institution central to passing on norms and values. Today, many argue that _____________ has taken over from religion, and performs the vital function of ____________ members of society. </a:t>
            </a:r>
            <a:endParaRPr lang="en-GB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24208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THE FAMILY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4208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RELIGION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24208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EDUCATION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38610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RELIGION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72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EDUCATION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2120" y="47971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SOCIALISING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6" name="Action Button: Home 15">
            <a:hlinkClick r:id="rId2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ction Button: Forward or Next 16">
            <a:hlinkClick r:id="rId3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2809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3:</a:t>
            </a:r>
          </a:p>
          <a:p>
            <a:endParaRPr lang="en-GB" dirty="0"/>
          </a:p>
          <a:p>
            <a:r>
              <a:rPr lang="en-GB" sz="2400" dirty="0" smtClean="0"/>
              <a:t>Who is the founding father of Functionalism?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 (click on the answer to reveal whether you are correct)</a:t>
            </a:r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403648" y="2348880"/>
            <a:ext cx="5184576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chemeClr val="tx1"/>
                </a:solidFill>
              </a:rPr>
              <a:t>Howard Becker</a:t>
            </a:r>
            <a:endParaRPr lang="en-GB" sz="2400" i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03648" y="5373216"/>
            <a:ext cx="5184576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chemeClr val="tx1"/>
                </a:solidFill>
              </a:rPr>
              <a:t>Louis Althusser</a:t>
            </a:r>
            <a:endParaRPr lang="en-GB" sz="2400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03648" y="4365104"/>
            <a:ext cx="5184576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chemeClr val="tx1"/>
                </a:solidFill>
              </a:rPr>
              <a:t>Karl Marx</a:t>
            </a:r>
            <a:endParaRPr lang="en-GB" sz="2400" i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03648" y="3356992"/>
            <a:ext cx="5184576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chemeClr val="tx1"/>
                </a:solidFill>
              </a:rPr>
              <a:t>Emile Durkheim</a:t>
            </a:r>
            <a:endParaRPr lang="en-GB" sz="2400" i="1" dirty="0">
              <a:solidFill>
                <a:schemeClr val="tx1"/>
              </a:solidFill>
            </a:endParaRPr>
          </a:p>
        </p:txBody>
      </p:sp>
      <p:pic>
        <p:nvPicPr>
          <p:cNvPr id="9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356992"/>
            <a:ext cx="936104" cy="936104"/>
          </a:xfrm>
          <a:prstGeom prst="rect">
            <a:avLst/>
          </a:prstGeom>
          <a:noFill/>
        </p:spPr>
      </p:pic>
      <p:pic>
        <p:nvPicPr>
          <p:cNvPr id="10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4365104"/>
            <a:ext cx="936104" cy="923705"/>
          </a:xfrm>
          <a:prstGeom prst="rect">
            <a:avLst/>
          </a:prstGeom>
          <a:noFill/>
        </p:spPr>
      </p:pic>
      <p:pic>
        <p:nvPicPr>
          <p:cNvPr id="11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5373216"/>
            <a:ext cx="936104" cy="923705"/>
          </a:xfrm>
          <a:prstGeom prst="rect">
            <a:avLst/>
          </a:prstGeom>
          <a:noFill/>
        </p:spPr>
      </p:pic>
      <p:pic>
        <p:nvPicPr>
          <p:cNvPr id="12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2348880"/>
            <a:ext cx="936104" cy="923705"/>
          </a:xfrm>
          <a:prstGeom prst="rect">
            <a:avLst/>
          </a:prstGeom>
          <a:noFill/>
        </p:spPr>
      </p:pic>
      <p:sp>
        <p:nvSpPr>
          <p:cNvPr id="19" name="Action Button: Home 18">
            <a:hlinkClick r:id="rId4" action="ppaction://hlinksldjump" highlightClick="1"/>
          </p:cNvPr>
          <p:cNvSpPr/>
          <p:nvPr/>
        </p:nvSpPr>
        <p:spPr>
          <a:xfrm>
            <a:off x="0" y="5733256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ction Button: Forward or Next 19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loud 22"/>
          <p:cNvSpPr/>
          <p:nvPr/>
        </p:nvSpPr>
        <p:spPr>
          <a:xfrm>
            <a:off x="1547664" y="5201816"/>
            <a:ext cx="2952328" cy="1656184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loud 21"/>
          <p:cNvSpPr/>
          <p:nvPr/>
        </p:nvSpPr>
        <p:spPr>
          <a:xfrm>
            <a:off x="2771800" y="2564904"/>
            <a:ext cx="2952328" cy="1656184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loud 17"/>
          <p:cNvSpPr/>
          <p:nvPr/>
        </p:nvSpPr>
        <p:spPr>
          <a:xfrm>
            <a:off x="1043608" y="3789040"/>
            <a:ext cx="2952328" cy="1656184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loud 16"/>
          <p:cNvSpPr/>
          <p:nvPr/>
        </p:nvSpPr>
        <p:spPr>
          <a:xfrm>
            <a:off x="6191672" y="3933056"/>
            <a:ext cx="2952328" cy="1656184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loud 15"/>
          <p:cNvSpPr/>
          <p:nvPr/>
        </p:nvSpPr>
        <p:spPr>
          <a:xfrm>
            <a:off x="0" y="2492896"/>
            <a:ext cx="2952328" cy="1656184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23528" y="188640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4:</a:t>
            </a:r>
          </a:p>
          <a:p>
            <a:endParaRPr lang="en-GB" dirty="0"/>
          </a:p>
          <a:p>
            <a:r>
              <a:rPr lang="en-GB" sz="2400" dirty="0" smtClean="0"/>
              <a:t>Another Functionalist, </a:t>
            </a:r>
            <a:r>
              <a:rPr lang="en-GB" sz="2400" dirty="0" err="1" smtClean="0"/>
              <a:t>Talcott</a:t>
            </a:r>
            <a:r>
              <a:rPr lang="en-GB" sz="2400" dirty="0" smtClean="0"/>
              <a:t> Parsons, believes education  performs which four functions....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 (click on the answer to reveal whether you are correct)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6588224" y="4005064"/>
            <a:ext cx="23042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change from ascribed to achieved status</a:t>
            </a:r>
          </a:p>
          <a:p>
            <a:pPr algn="ctr"/>
            <a:endParaRPr lang="en-GB" dirty="0"/>
          </a:p>
        </p:txBody>
      </p:sp>
      <p:sp>
        <p:nvSpPr>
          <p:cNvPr id="11" name="Cloud 10"/>
          <p:cNvSpPr/>
          <p:nvPr/>
        </p:nvSpPr>
        <p:spPr>
          <a:xfrm>
            <a:off x="3779912" y="3789040"/>
            <a:ext cx="2952328" cy="1656184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139952" y="3933056"/>
            <a:ext cx="237626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creates a trained and qualified labour force</a:t>
            </a:r>
          </a:p>
          <a:p>
            <a:pPr algn="ctr"/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88032" y="2708920"/>
            <a:ext cx="23762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00" dirty="0" smtClean="0"/>
              <a:t>rewards achievement and  selects appropriate people for jobs</a:t>
            </a:r>
            <a:endParaRPr lang="en-GB" sz="1900" dirty="0"/>
          </a:p>
        </p:txBody>
      </p:sp>
      <p:sp>
        <p:nvSpPr>
          <p:cNvPr id="19" name="Cloud 18"/>
          <p:cNvSpPr/>
          <p:nvPr/>
        </p:nvSpPr>
        <p:spPr>
          <a:xfrm>
            <a:off x="5508104" y="2348880"/>
            <a:ext cx="2952328" cy="165618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796136" y="2636912"/>
            <a:ext cx="23762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900" dirty="0" smtClean="0"/>
              <a:t>teaches that religion is the answer to life’s problems</a:t>
            </a:r>
          </a:p>
          <a:p>
            <a:pPr algn="ctr"/>
            <a:endParaRPr lang="en-GB" sz="1900" dirty="0"/>
          </a:p>
        </p:txBody>
      </p:sp>
      <p:sp>
        <p:nvSpPr>
          <p:cNvPr id="21" name="Rectangle 20"/>
          <p:cNvSpPr/>
          <p:nvPr/>
        </p:nvSpPr>
        <p:spPr>
          <a:xfrm>
            <a:off x="3131840" y="2708920"/>
            <a:ext cx="2376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to take children away from their families</a:t>
            </a:r>
            <a:endParaRPr lang="en-GB" sz="2400" dirty="0"/>
          </a:p>
        </p:txBody>
      </p:sp>
      <p:sp>
        <p:nvSpPr>
          <p:cNvPr id="27" name="Cloud 26"/>
          <p:cNvSpPr/>
          <p:nvPr/>
        </p:nvSpPr>
        <p:spPr>
          <a:xfrm>
            <a:off x="4211960" y="5201816"/>
            <a:ext cx="2952328" cy="1656184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499992" y="5301208"/>
            <a:ext cx="237626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teaches ruling class ideology to young people</a:t>
            </a:r>
          </a:p>
          <a:p>
            <a:pPr algn="ctr"/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1403648" y="3933056"/>
            <a:ext cx="237626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sz="2000" dirty="0" smtClean="0"/>
              <a:t>teaches how to use maths in everyday situations</a:t>
            </a:r>
            <a:br>
              <a:rPr lang="en-GB" sz="2000" dirty="0" smtClean="0"/>
            </a:b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1835696" y="5301208"/>
            <a:ext cx="23762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secondary socialisation</a:t>
            </a:r>
          </a:p>
          <a:p>
            <a:pPr algn="ctr"/>
            <a:endParaRPr lang="en-GB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GB" sz="2000" dirty="0"/>
          </a:p>
        </p:txBody>
      </p:sp>
      <p:pic>
        <p:nvPicPr>
          <p:cNvPr id="36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221088"/>
            <a:ext cx="936104" cy="936104"/>
          </a:xfrm>
          <a:prstGeom prst="rect">
            <a:avLst/>
          </a:prstGeom>
          <a:noFill/>
        </p:spPr>
      </p:pic>
      <p:pic>
        <p:nvPicPr>
          <p:cNvPr id="37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79712" y="4149080"/>
            <a:ext cx="936104" cy="923705"/>
          </a:xfrm>
          <a:prstGeom prst="rect">
            <a:avLst/>
          </a:prstGeom>
          <a:noFill/>
        </p:spPr>
      </p:pic>
      <p:pic>
        <p:nvPicPr>
          <p:cNvPr id="38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51920" y="2852936"/>
            <a:ext cx="936104" cy="923705"/>
          </a:xfrm>
          <a:prstGeom prst="rect">
            <a:avLst/>
          </a:prstGeom>
          <a:noFill/>
        </p:spPr>
      </p:pic>
      <p:pic>
        <p:nvPicPr>
          <p:cNvPr id="39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20072" y="5589240"/>
            <a:ext cx="936104" cy="923705"/>
          </a:xfrm>
          <a:prstGeom prst="rect">
            <a:avLst/>
          </a:prstGeom>
          <a:noFill/>
        </p:spPr>
      </p:pic>
      <p:pic>
        <p:nvPicPr>
          <p:cNvPr id="40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2564904"/>
            <a:ext cx="936104" cy="923705"/>
          </a:xfrm>
          <a:prstGeom prst="rect">
            <a:avLst/>
          </a:prstGeom>
          <a:noFill/>
        </p:spPr>
      </p:pic>
      <p:pic>
        <p:nvPicPr>
          <p:cNvPr id="41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77072"/>
            <a:ext cx="936104" cy="936104"/>
          </a:xfrm>
          <a:prstGeom prst="rect">
            <a:avLst/>
          </a:prstGeom>
          <a:noFill/>
        </p:spPr>
      </p:pic>
      <p:pic>
        <p:nvPicPr>
          <p:cNvPr id="42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517232"/>
            <a:ext cx="936104" cy="936104"/>
          </a:xfrm>
          <a:prstGeom prst="rect">
            <a:avLst/>
          </a:prstGeom>
          <a:noFill/>
        </p:spPr>
      </p:pic>
      <p:pic>
        <p:nvPicPr>
          <p:cNvPr id="43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852936"/>
            <a:ext cx="936104" cy="936104"/>
          </a:xfrm>
          <a:prstGeom prst="rect">
            <a:avLst/>
          </a:prstGeom>
          <a:noFill/>
        </p:spPr>
      </p:pic>
      <p:sp>
        <p:nvSpPr>
          <p:cNvPr id="44" name="Action Button: Home 43">
            <a:hlinkClick r:id="rId4" action="ppaction://hlinksldjump" highlightClick="1"/>
          </p:cNvPr>
          <p:cNvSpPr/>
          <p:nvPr/>
        </p:nvSpPr>
        <p:spPr>
          <a:xfrm>
            <a:off x="0" y="5733256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ction Button: Forward or Next 45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28092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4:</a:t>
            </a:r>
          </a:p>
          <a:p>
            <a:endParaRPr lang="en-GB" dirty="0"/>
          </a:p>
          <a:p>
            <a:r>
              <a:rPr lang="en-GB" sz="2400" dirty="0" smtClean="0"/>
              <a:t>According to Functionalists, education helps to perform secondary socialisation.  Where does primary socialisation take place?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 (click on the answer to reveal whether you are correct)</a:t>
            </a:r>
            <a:endParaRPr lang="en-GB" sz="2400" dirty="0"/>
          </a:p>
        </p:txBody>
      </p:sp>
      <p:sp>
        <p:nvSpPr>
          <p:cNvPr id="11" name="Pentagon 10"/>
          <p:cNvSpPr/>
          <p:nvPr/>
        </p:nvSpPr>
        <p:spPr>
          <a:xfrm>
            <a:off x="2843808" y="3356992"/>
            <a:ext cx="3672408" cy="648072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in the family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2843808" y="4149080"/>
            <a:ext cx="3672408" cy="648072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at church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2843808" y="4941168"/>
            <a:ext cx="3672408" cy="648072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in the womb</a:t>
            </a:r>
            <a:endParaRPr lang="en-GB" sz="2200" dirty="0">
              <a:solidFill>
                <a:schemeClr val="tx1"/>
              </a:solidFill>
            </a:endParaRPr>
          </a:p>
        </p:txBody>
      </p:sp>
      <p:pic>
        <p:nvPicPr>
          <p:cNvPr id="15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56992"/>
            <a:ext cx="720080" cy="720080"/>
          </a:xfrm>
          <a:prstGeom prst="rect">
            <a:avLst/>
          </a:prstGeom>
          <a:noFill/>
        </p:spPr>
      </p:pic>
      <p:pic>
        <p:nvPicPr>
          <p:cNvPr id="16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4149080"/>
            <a:ext cx="720080" cy="710542"/>
          </a:xfrm>
          <a:prstGeom prst="rect">
            <a:avLst/>
          </a:prstGeom>
          <a:noFill/>
        </p:spPr>
      </p:pic>
      <p:pic>
        <p:nvPicPr>
          <p:cNvPr id="17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4941168"/>
            <a:ext cx="720080" cy="710542"/>
          </a:xfrm>
          <a:prstGeom prst="rect">
            <a:avLst/>
          </a:prstGeom>
          <a:noFill/>
        </p:spPr>
      </p:pic>
      <p:sp>
        <p:nvSpPr>
          <p:cNvPr id="18" name="Action Button: Home 17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ction Button: Forward or Next 18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5:</a:t>
            </a:r>
          </a:p>
          <a:p>
            <a:endParaRPr lang="en-GB" dirty="0"/>
          </a:p>
          <a:p>
            <a:r>
              <a:rPr lang="en-GB" sz="2400" dirty="0" smtClean="0"/>
              <a:t>Elaborate on the following points, to construct an evaluation on the Functionalist perspective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 (click on the answer to reveal whether you are correct)</a:t>
            </a:r>
            <a:endParaRPr lang="en-GB" sz="2400" dirty="0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0" y="5733256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2123728" y="2708920"/>
            <a:ext cx="5040560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4"/>
              </a:buBlip>
            </a:pPr>
            <a:r>
              <a:rPr lang="en-GB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Single set of values</a:t>
            </a:r>
          </a:p>
        </p:txBody>
      </p:sp>
      <p:sp>
        <p:nvSpPr>
          <p:cNvPr id="9" name="Rounded Rectangle 8">
            <a:hlinkClick r:id="rId5" action="ppaction://hlinksldjump"/>
          </p:cNvPr>
          <p:cNvSpPr/>
          <p:nvPr/>
        </p:nvSpPr>
        <p:spPr>
          <a:xfrm>
            <a:off x="2123728" y="5517232"/>
            <a:ext cx="5040560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Blip>
                <a:blip r:embed="rId4"/>
              </a:buBlip>
            </a:pPr>
            <a:r>
              <a:rPr lang="en-GB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Really creating a skilled workforce?</a:t>
            </a:r>
            <a:endParaRPr lang="en-GB" sz="2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2123728" y="4581128"/>
            <a:ext cx="5040560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4"/>
              </a:buBlip>
            </a:pPr>
            <a:r>
              <a:rPr lang="en-GB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Opportunity for advancement</a:t>
            </a:r>
          </a:p>
        </p:txBody>
      </p:sp>
      <p:sp>
        <p:nvSpPr>
          <p:cNvPr id="11" name="Rounded Rectangle 10">
            <a:hlinkClick r:id="rId7" action="ppaction://hlinksldjump"/>
          </p:cNvPr>
          <p:cNvSpPr/>
          <p:nvPr/>
        </p:nvSpPr>
        <p:spPr>
          <a:xfrm>
            <a:off x="2123728" y="3645024"/>
            <a:ext cx="5040560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Blip>
                <a:blip r:embed="rId4"/>
              </a:buBlip>
            </a:pPr>
            <a:r>
              <a:rPr lang="en-GB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Assume education is a meritocracy</a:t>
            </a:r>
          </a:p>
        </p:txBody>
      </p:sp>
      <p:sp>
        <p:nvSpPr>
          <p:cNvPr id="12" name="Action Button: Forward or Next 11">
            <a:hlinkClick r:id="rId8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GB" dirty="0" smtClean="0"/>
              <a:t> Single set of values?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Functionalists believe education passes on norms and values to new generations. </a:t>
            </a:r>
          </a:p>
          <a:p>
            <a:endParaRPr lang="en-GB" sz="2200" dirty="0" smtClean="0"/>
          </a:p>
          <a:p>
            <a:r>
              <a:rPr lang="en-GB" sz="2200" dirty="0" smtClean="0"/>
              <a:t>However, does society have a single set of values to transmit?</a:t>
            </a:r>
          </a:p>
          <a:p>
            <a:endParaRPr lang="en-GB" sz="2200" dirty="0" smtClean="0"/>
          </a:p>
          <a:p>
            <a:r>
              <a:rPr lang="en-GB" sz="2200" dirty="0" smtClean="0"/>
              <a:t>Societies tend to be made up of a mix of groups of people, many of whom have different values or beliefs.</a:t>
            </a:r>
          </a:p>
          <a:p>
            <a:endParaRPr lang="en-GB" sz="2200" dirty="0" smtClean="0"/>
          </a:p>
          <a:p>
            <a:r>
              <a:rPr lang="en-GB" sz="2200" dirty="0" smtClean="0"/>
              <a:t>Who’s norms, values and beliefs is the education system transmitting? Most likely to be the vales of the ruling class!</a:t>
            </a:r>
            <a:endParaRPr lang="en-GB" sz="2200" dirty="0"/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6551712" y="5345832"/>
            <a:ext cx="2592288" cy="15121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983760" y="5489848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hlinkClick r:id="rId3" action="ppaction://hlinksldjump"/>
              </a:rPr>
              <a:t>Back to evaluation points</a:t>
            </a:r>
            <a:endParaRPr lang="en-GB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618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Education and Functionalism</vt:lpstr>
      <vt:lpstr>Slide 2</vt:lpstr>
      <vt:lpstr>Slide 3</vt:lpstr>
      <vt:lpstr>Slide 4</vt:lpstr>
      <vt:lpstr>Slide 5</vt:lpstr>
      <vt:lpstr>Slide 6</vt:lpstr>
      <vt:lpstr>Slide 7</vt:lpstr>
      <vt:lpstr>Slide 8</vt:lpstr>
      <vt:lpstr> Single set of values?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Functionalism</dc:title>
  <dc:creator>Lizzie</dc:creator>
  <cp:lastModifiedBy>Lizzie</cp:lastModifiedBy>
  <cp:revision>15</cp:revision>
  <dcterms:created xsi:type="dcterms:W3CDTF">2011-04-02T12:04:00Z</dcterms:created>
  <dcterms:modified xsi:type="dcterms:W3CDTF">2011-04-06T21:25:10Z</dcterms:modified>
</cp:coreProperties>
</file>