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C0AB7-189C-400B-8C1E-6989FAA9E40C}" type="datetimeFigureOut">
              <a:rPr lang="en-GB" smtClean="0"/>
              <a:pPr/>
              <a:t>09/02/2011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FC56-8D98-4F99-9574-948EB10271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79512" y="1484784"/>
            <a:ext cx="8712968" cy="3672408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07704" y="2348880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Education and Ethnicity</a:t>
            </a:r>
            <a:endParaRPr lang="en-GB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Smith and Tomlinson contd...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Indian and Chinese children tend to come from business and professional middle class family backgrounds 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CULTURAL CAPITAL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ECONOMIC FACTORS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Family Network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Driver and Ballard (1981)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Indian and Chinese families tend to stress the value of education highly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High expectations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Value of homework – Saturday schools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Driver and Ballard contd...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Indian and Chinese families tend to have a close-knit family life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2800" dirty="0" smtClean="0"/>
              <a:t>(compared to African Caribbean families which 	have a high rate of single parent families)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b="1" dirty="0" smtClean="0"/>
              <a:t>Lupton (2004)</a:t>
            </a:r>
            <a:endParaRPr lang="en-GB" b="1" dirty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‘respectful nature of Asian parent-child relationship helps pupil-teacher role’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Labelling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09634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White and Asian children are often labelled as intelligent </a:t>
            </a:r>
          </a:p>
          <a:p>
            <a:endParaRPr lang="en-GB" sz="3600" dirty="0"/>
          </a:p>
          <a:p>
            <a:r>
              <a:rPr lang="en-GB" sz="3600" dirty="0" smtClean="0"/>
              <a:t>Self fulfilling prophecy?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412776"/>
            <a:ext cx="66247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What is ethnicity?</a:t>
            </a:r>
            <a:endParaRPr lang="en-GB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4400" b="1" dirty="0" smtClean="0"/>
              <a:t>Ethnicity is :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4400" dirty="0"/>
              <a:t>	</a:t>
            </a:r>
            <a:r>
              <a:rPr lang="en-GB" sz="4000" dirty="0" smtClean="0"/>
              <a:t>Cultural identity (norms, values etc)</a:t>
            </a:r>
          </a:p>
          <a:p>
            <a:pPr>
              <a:buNone/>
            </a:pPr>
            <a:r>
              <a:rPr lang="en-GB" sz="4000" dirty="0" smtClean="0"/>
              <a:t>	Cultural heritage</a:t>
            </a:r>
          </a:p>
          <a:p>
            <a:pPr>
              <a:buNone/>
            </a:pPr>
            <a:r>
              <a:rPr lang="en-GB" sz="4000" dirty="0"/>
              <a:t>	</a:t>
            </a:r>
            <a:r>
              <a:rPr lang="en-GB" sz="4000" dirty="0" smtClean="0"/>
              <a:t>Learned behaviour and customs</a:t>
            </a:r>
          </a:p>
          <a:p>
            <a:pPr>
              <a:buNone/>
            </a:pPr>
            <a:r>
              <a:rPr lang="en-GB" sz="4000" dirty="0"/>
              <a:t>	</a:t>
            </a:r>
            <a:r>
              <a:rPr lang="en-GB" sz="4000" dirty="0" smtClean="0"/>
              <a:t>Cultural characteristics</a:t>
            </a:r>
            <a:endParaRPr lang="en-GB" sz="4000" dirty="0"/>
          </a:p>
          <a:p>
            <a:pPr>
              <a:buNone/>
            </a:pP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en-GB" sz="4400" b="1" dirty="0" smtClean="0"/>
              <a:t>Race is: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sz="4000" dirty="0" smtClean="0"/>
              <a:t>Biologically engineered features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sz="4000" b="1" dirty="0"/>
              <a:t>	</a:t>
            </a:r>
            <a:r>
              <a:rPr lang="en-GB" sz="4000" dirty="0" smtClean="0"/>
              <a:t>i.e. 	skin colour</a:t>
            </a:r>
            <a:br>
              <a:rPr lang="en-GB" sz="4000" dirty="0" smtClean="0"/>
            </a:br>
            <a:r>
              <a:rPr lang="en-GB" sz="4000" dirty="0" smtClean="0"/>
              <a:t>		hair colour</a:t>
            </a:r>
          </a:p>
          <a:p>
            <a:pPr>
              <a:buNone/>
            </a:pPr>
            <a:r>
              <a:rPr lang="en-GB" sz="4000" dirty="0"/>
              <a:t>	</a:t>
            </a:r>
            <a:r>
              <a:rPr lang="en-GB" sz="4000" dirty="0" smtClean="0"/>
              <a:t>		shape of features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31683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8500" b="1" dirty="0" smtClean="0"/>
              <a:t>What is multiculturalism?</a:t>
            </a:r>
            <a:endParaRPr lang="en-GB" sz="8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/>
              <a:t>	the appreciation, acceptance or promotion of multiple cultures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412776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6600" b="1" dirty="0" smtClean="0"/>
              <a:t>Why do some ethnic groups underachieve in school?</a:t>
            </a:r>
            <a:endParaRPr lang="en-GB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412776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6600" b="1" dirty="0" smtClean="0"/>
              <a:t>Why do some ethnic groups do better than others in school?</a:t>
            </a:r>
            <a:endParaRPr lang="en-GB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Social Class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b="1" dirty="0" smtClean="0"/>
              <a:t>Smith and Tomlinson (1989)</a:t>
            </a:r>
          </a:p>
          <a:p>
            <a:pPr>
              <a:buNone/>
            </a:pPr>
            <a:endParaRPr lang="en-GB" sz="4000" b="1" dirty="0" smtClean="0"/>
          </a:p>
          <a:p>
            <a:pPr>
              <a:buNone/>
            </a:pPr>
            <a:r>
              <a:rPr lang="en-GB" sz="4000" dirty="0" smtClean="0"/>
              <a:t>	Class background more important than ethnicity when explaining why some ethnic groups under/over achieve at school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108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Social Class</vt:lpstr>
      <vt:lpstr>Smith and Tomlinson contd...</vt:lpstr>
      <vt:lpstr>Family Network</vt:lpstr>
      <vt:lpstr>Driver and Ballard contd...</vt:lpstr>
      <vt:lpstr>Labelling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14</cp:revision>
  <dcterms:created xsi:type="dcterms:W3CDTF">2011-02-07T10:35:47Z</dcterms:created>
  <dcterms:modified xsi:type="dcterms:W3CDTF">2011-02-09T13:15:13Z</dcterms:modified>
</cp:coreProperties>
</file>