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1" r:id="rId9"/>
    <p:sldId id="267" r:id="rId10"/>
    <p:sldId id="262" r:id="rId11"/>
    <p:sldId id="272" r:id="rId12"/>
    <p:sldId id="274" r:id="rId13"/>
    <p:sldId id="263" r:id="rId14"/>
    <p:sldId id="270" r:id="rId15"/>
    <p:sldId id="264" r:id="rId16"/>
    <p:sldId id="271" r:id="rId17"/>
    <p:sldId id="265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C87B-C6D3-415D-AD55-770BCF31AA38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497B-63E6-4B74-A035-9DACE735FC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Ethnicity Inequalities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Lesson 3</a:t>
            </a:r>
            <a:endParaRPr lang="en-GB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‘Teams’</a:t>
            </a:r>
            <a:br>
              <a:rPr lang="en-GB" b="1" dirty="0" smtClean="0"/>
            </a:br>
            <a:r>
              <a:rPr lang="en-GB" b="1" dirty="0" smtClean="0"/>
              <a:t>Sectors of the labour market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Ethnic minorities tend to be over-represented in the following areas: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distribution</a:t>
            </a:r>
            <a:br>
              <a:rPr lang="en-GB" dirty="0" smtClean="0"/>
            </a:br>
            <a:r>
              <a:rPr lang="en-GB" dirty="0" smtClean="0"/>
              <a:t>	hotels</a:t>
            </a:r>
            <a:br>
              <a:rPr lang="en-GB" dirty="0" smtClean="0"/>
            </a:br>
            <a:r>
              <a:rPr lang="en-GB" dirty="0" smtClean="0"/>
              <a:t>	catering</a:t>
            </a:r>
            <a:br>
              <a:rPr lang="en-GB" dirty="0" smtClean="0"/>
            </a:br>
            <a:r>
              <a:rPr lang="en-GB" dirty="0" smtClean="0"/>
              <a:t>	transport</a:t>
            </a:r>
            <a:br>
              <a:rPr lang="en-GB" dirty="0" smtClean="0"/>
            </a:br>
            <a:r>
              <a:rPr lang="en-GB" dirty="0" smtClean="0"/>
              <a:t>	communications</a:t>
            </a:r>
            <a:br>
              <a:rPr lang="en-GB" dirty="0" smtClean="0"/>
            </a:br>
            <a:r>
              <a:rPr lang="en-GB" dirty="0" smtClean="0"/>
              <a:t>	health services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6251635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70586"/>
          </a:xfrm>
        </p:spPr>
        <p:txBody>
          <a:bodyPr>
            <a:normAutofit/>
          </a:bodyPr>
          <a:lstStyle/>
          <a:p>
            <a:r>
              <a:rPr lang="en-GB" sz="6000" dirty="0" smtClean="0"/>
              <a:t>Horizontal Segregation?</a:t>
            </a:r>
            <a:br>
              <a:rPr lang="en-GB" sz="6000" dirty="0" smtClean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Vertical Segregation?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1268760"/>
            <a:ext cx="3347864" cy="4032448"/>
          </a:xfrm>
        </p:spPr>
        <p:txBody>
          <a:bodyPr>
            <a:normAutofit/>
          </a:bodyPr>
          <a:lstStyle/>
          <a:p>
            <a:r>
              <a:rPr lang="en-GB" b="1" dirty="0" smtClean="0"/>
              <a:t>‘The red card’</a:t>
            </a:r>
            <a:br>
              <a:rPr lang="en-GB" b="1" dirty="0" smtClean="0"/>
            </a:br>
            <a:r>
              <a:rPr lang="en-GB" b="1" dirty="0" smtClean="0"/>
              <a:t>Becoming unemployed</a:t>
            </a:r>
            <a:endParaRPr lang="en-GB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55449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dirty="0" smtClean="0"/>
              <a:t>Ethnic minorities more likely to become unemployed that White </a:t>
            </a:r>
            <a:r>
              <a:rPr lang="en-GB" dirty="0" smtClean="0"/>
              <a:t>workers</a:t>
            </a:r>
          </a:p>
          <a:p>
            <a:endParaRPr lang="en-GB" dirty="0" smtClean="0"/>
          </a:p>
          <a:p>
            <a:r>
              <a:rPr lang="en-GB" dirty="0" smtClean="0"/>
              <a:t>Times of </a:t>
            </a:r>
            <a:r>
              <a:rPr lang="en-GB" dirty="0" smtClean="0"/>
              <a:t>prosperity vs. economic recession</a:t>
            </a:r>
          </a:p>
          <a:p>
            <a:endParaRPr lang="en-GB" dirty="0" smtClean="0"/>
          </a:p>
          <a:p>
            <a:r>
              <a:rPr lang="en-GB" dirty="0" smtClean="0"/>
              <a:t>Late 70s / early 80s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‘Trophies’</a:t>
            </a:r>
            <a:br>
              <a:rPr lang="en-GB" b="1" dirty="0" smtClean="0"/>
            </a:br>
            <a:r>
              <a:rPr lang="en-GB" b="1" dirty="0" smtClean="0"/>
              <a:t>Status and Pay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‘Ethnic minority groups in GB have fared relatively badly in the labour market, tending to be employed in low status and poorly paid jobs in declining industrial sectors’</a:t>
            </a:r>
            <a:br>
              <a:rPr lang="en-GB" dirty="0" smtClean="0"/>
            </a:br>
            <a:r>
              <a:rPr lang="en-GB" dirty="0" smtClean="0"/>
              <a:t>	Owen and Green (1992)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2116"/>
            <a:ext cx="4464496" cy="651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Lizzie\AppData\Local\Microsoft\Windows\Temporary Internet Files\Content.IE5\GBJLUSI8\MC9004315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085184"/>
            <a:ext cx="1574905" cy="1574905"/>
          </a:xfrm>
          <a:prstGeom prst="rect">
            <a:avLst/>
          </a:prstGeom>
          <a:noFill/>
        </p:spPr>
      </p:pic>
      <p:pic>
        <p:nvPicPr>
          <p:cNvPr id="1027" name="Picture 3" descr="C:\Users\Lizzie\AppData\Local\Microsoft\Windows\Temporary Internet Files\Content.IE5\GBJLUSI8\MC9004315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1602146" cy="1602146"/>
          </a:xfrm>
          <a:prstGeom prst="rect">
            <a:avLst/>
          </a:prstGeom>
          <a:noFill/>
        </p:spPr>
      </p:pic>
      <p:pic>
        <p:nvPicPr>
          <p:cNvPr id="1028" name="Picture 4" descr="C:\Users\Lizzie\AppData\Local\Microsoft\Windows\Temporary Internet Files\Content.IE5\GBJLUSI8\MC9004315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1214865" cy="1214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‘Promotion’</a:t>
            </a:r>
            <a:br>
              <a:rPr lang="en-GB" b="1" dirty="0" smtClean="0"/>
            </a:br>
            <a:r>
              <a:rPr lang="en-GB" b="1" dirty="0" smtClean="0"/>
              <a:t>Upward social mobility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en-GB" dirty="0" smtClean="0"/>
              <a:t>Indian and Chinese groups have made significant economic progress in British Labour market </a:t>
            </a:r>
          </a:p>
          <a:p>
            <a:r>
              <a:rPr lang="en-GB" dirty="0" smtClean="0"/>
              <a:t>Spread of self-employment among ethnic minority </a:t>
            </a:r>
            <a:r>
              <a:rPr lang="en-GB" dirty="0" smtClean="0"/>
              <a:t>groups</a:t>
            </a:r>
          </a:p>
          <a:p>
            <a:r>
              <a:rPr lang="en-GB" dirty="0" smtClean="0"/>
              <a:t>More ethnic minorities are being promoted into ranks of professional middle class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760640"/>
          </a:xfrm>
        </p:spPr>
        <p:txBody>
          <a:bodyPr>
            <a:normAutofit/>
          </a:bodyPr>
          <a:lstStyle/>
          <a:p>
            <a:r>
              <a:rPr lang="en-GB" dirty="0" smtClean="0"/>
              <a:t>Asian groups ‘spirit of enterprise’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		supportive family network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African-Caribbean groups have a good business reputation in the US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BUT </a:t>
            </a:r>
            <a:br>
              <a:rPr lang="en-GB" dirty="0" smtClean="0"/>
            </a:br>
            <a:r>
              <a:rPr lang="en-GB" dirty="0" smtClean="0"/>
              <a:t>often treated with suspicion in the UK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(not straight forward.... context/culture?) </a:t>
            </a:r>
            <a:endParaRPr lang="en-GB" dirty="0"/>
          </a:p>
        </p:txBody>
      </p:sp>
      <p:sp>
        <p:nvSpPr>
          <p:cNvPr id="5" name="Left-Up Arrow 4"/>
          <p:cNvSpPr/>
          <p:nvPr/>
        </p:nvSpPr>
        <p:spPr>
          <a:xfrm rot="5400000">
            <a:off x="2015716" y="1520788"/>
            <a:ext cx="1080120" cy="720080"/>
          </a:xfrm>
          <a:prstGeom prst="leftUpArrow">
            <a:avLst>
              <a:gd name="adj1" fmla="val 25000"/>
              <a:gd name="adj2" fmla="val 25751"/>
              <a:gd name="adj3" fmla="val 21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945" y="188640"/>
            <a:ext cx="709332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Recap on last weeks session...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Which ethnic minority groups do most/least well in the UK education system?</a:t>
            </a:r>
          </a:p>
          <a:p>
            <a:endParaRPr lang="en-GB" dirty="0" smtClean="0"/>
          </a:p>
          <a:p>
            <a:r>
              <a:rPr lang="en-GB" dirty="0" smtClean="0"/>
              <a:t>Two inside school factors (explanations)</a:t>
            </a:r>
          </a:p>
          <a:p>
            <a:endParaRPr lang="en-GB" dirty="0" smtClean="0"/>
          </a:p>
          <a:p>
            <a:r>
              <a:rPr lang="en-GB" dirty="0" smtClean="0"/>
              <a:t>Two outside school factors (explanations)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9208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This sporting life: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7200" dirty="0" smtClean="0"/>
              <a:t>The Labour Market and Ethnicity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2520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Players:</a:t>
            </a:r>
            <a:r>
              <a:rPr lang="en-GB" sz="3600" dirty="0" smtClean="0"/>
              <a:t>	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0070C0"/>
                </a:solidFill>
              </a:rPr>
              <a:t>Selection: </a:t>
            </a:r>
            <a:r>
              <a:rPr lang="en-GB" sz="3600" dirty="0" smtClean="0"/>
              <a:t>	</a:t>
            </a:r>
          </a:p>
          <a:p>
            <a:r>
              <a:rPr lang="en-GB" sz="3600" dirty="0" smtClean="0">
                <a:solidFill>
                  <a:srgbClr val="0070C0"/>
                </a:solidFill>
              </a:rPr>
              <a:t>Teams</a:t>
            </a:r>
            <a:r>
              <a:rPr lang="en-GB" sz="3600" dirty="0" smtClean="0">
                <a:solidFill>
                  <a:srgbClr val="0070C0"/>
                </a:solidFill>
              </a:rPr>
              <a:t>:</a:t>
            </a:r>
            <a:r>
              <a:rPr lang="en-GB" sz="3600" dirty="0" smtClean="0"/>
              <a:t>		</a:t>
            </a:r>
          </a:p>
          <a:p>
            <a:r>
              <a:rPr lang="en-GB" sz="3600" dirty="0" smtClean="0">
                <a:solidFill>
                  <a:srgbClr val="0070C0"/>
                </a:solidFill>
              </a:rPr>
              <a:t>Red Card:	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0070C0"/>
                </a:solidFill>
              </a:rPr>
              <a:t>Trophies: </a:t>
            </a:r>
            <a:r>
              <a:rPr lang="en-GB" sz="3600" dirty="0" smtClean="0"/>
              <a:t>		</a:t>
            </a:r>
            <a:endParaRPr lang="en-GB" sz="3600" dirty="0" smtClean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0070C0"/>
                </a:solidFill>
              </a:rPr>
              <a:t>Promotion</a:t>
            </a:r>
            <a:r>
              <a:rPr lang="en-GB" sz="3600" dirty="0" smtClean="0">
                <a:solidFill>
                  <a:srgbClr val="0070C0"/>
                </a:solidFill>
              </a:rPr>
              <a:t>: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332656"/>
            <a:ext cx="57606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Competitors in labour </a:t>
            </a:r>
            <a:r>
              <a:rPr lang="en-GB" sz="3600" dirty="0" smtClean="0"/>
              <a:t>market</a:t>
            </a:r>
          </a:p>
          <a:p>
            <a:endParaRPr lang="en-GB" sz="3600" dirty="0" smtClean="0"/>
          </a:p>
          <a:p>
            <a:r>
              <a:rPr lang="en-GB" sz="3600" dirty="0" smtClean="0"/>
              <a:t>Getting a </a:t>
            </a:r>
            <a:r>
              <a:rPr lang="en-GB" sz="3600" dirty="0" smtClean="0"/>
              <a:t>job</a:t>
            </a:r>
          </a:p>
          <a:p>
            <a:endParaRPr lang="en-GB" sz="3600" dirty="0" smtClean="0"/>
          </a:p>
          <a:p>
            <a:r>
              <a:rPr lang="en-GB" sz="3600" dirty="0" smtClean="0"/>
              <a:t>Sectors of labour </a:t>
            </a:r>
            <a:r>
              <a:rPr lang="en-GB" sz="3600" dirty="0" smtClean="0"/>
              <a:t>market</a:t>
            </a:r>
          </a:p>
          <a:p>
            <a:endParaRPr lang="en-GB" sz="3600" dirty="0" smtClean="0"/>
          </a:p>
          <a:p>
            <a:r>
              <a:rPr lang="en-GB" sz="3600" dirty="0" smtClean="0"/>
              <a:t>Becoming </a:t>
            </a:r>
            <a:r>
              <a:rPr lang="en-GB" sz="3600" dirty="0" smtClean="0"/>
              <a:t>unemployed</a:t>
            </a:r>
          </a:p>
          <a:p>
            <a:endParaRPr lang="en-GB" sz="3600" dirty="0" smtClean="0"/>
          </a:p>
          <a:p>
            <a:r>
              <a:rPr lang="en-GB" sz="3600" dirty="0" smtClean="0"/>
              <a:t>Status and </a:t>
            </a:r>
            <a:r>
              <a:rPr lang="en-GB" sz="3600" dirty="0" smtClean="0"/>
              <a:t>pay</a:t>
            </a:r>
          </a:p>
          <a:p>
            <a:endParaRPr lang="en-GB" sz="3600" dirty="0" smtClean="0"/>
          </a:p>
          <a:p>
            <a:r>
              <a:rPr lang="en-GB" sz="3600" dirty="0" smtClean="0"/>
              <a:t>Upward social mobility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‘Players’</a:t>
            </a:r>
            <a:br>
              <a:rPr lang="en-GB" b="1" dirty="0" smtClean="0"/>
            </a:br>
            <a:r>
              <a:rPr lang="en-GB" b="1" dirty="0" smtClean="0"/>
              <a:t>Competitors in the labour market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Participation in labour market expressed by ‘economic activity’</a:t>
            </a:r>
          </a:p>
          <a:p>
            <a:endParaRPr lang="en-GB" dirty="0" smtClean="0"/>
          </a:p>
          <a:p>
            <a:r>
              <a:rPr lang="en-GB" dirty="0" smtClean="0"/>
              <a:t>Afro Caribbean groups have high participation rates</a:t>
            </a:r>
          </a:p>
          <a:p>
            <a:endParaRPr lang="en-GB" dirty="0" smtClean="0"/>
          </a:p>
          <a:p>
            <a:r>
              <a:rPr lang="en-GB" dirty="0" smtClean="0"/>
              <a:t>Rates are much lower for Pakistani &amp; Bangladeshi groups 	</a:t>
            </a:r>
          </a:p>
          <a:p>
            <a:endParaRPr lang="en-GB" dirty="0" smtClean="0"/>
          </a:p>
          <a:p>
            <a:r>
              <a:rPr lang="en-GB" dirty="0" smtClean="0"/>
              <a:t>Especially women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19887"/>
            <a:ext cx="5279154" cy="6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4644008" y="105273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6588224" y="105273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27984" y="2204864"/>
            <a:ext cx="1008112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372200" y="2204864"/>
            <a:ext cx="1008112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228234"/>
            <a:ext cx="4680520" cy="65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‘Selection’</a:t>
            </a:r>
            <a:br>
              <a:rPr lang="en-GB" b="1" dirty="0" smtClean="0"/>
            </a:br>
            <a:r>
              <a:rPr lang="en-GB" b="1" dirty="0" smtClean="0"/>
              <a:t>Getting a job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Jenkins (1986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dirty="0" smtClean="0"/>
              <a:t>Managers assessed job applicants according to two main criteria:</a:t>
            </a:r>
          </a:p>
          <a:p>
            <a:pPr>
              <a:buNone/>
            </a:pPr>
            <a:r>
              <a:rPr lang="en-GB" sz="2000" dirty="0" smtClean="0"/>
              <a:t> </a:t>
            </a:r>
            <a:endParaRPr lang="en-GB" sz="2000" dirty="0" smtClean="0"/>
          </a:p>
          <a:p>
            <a:pPr lvl="1"/>
            <a:r>
              <a:rPr lang="en-GB" dirty="0" smtClean="0"/>
              <a:t>Suitability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Acceptability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13781"/>
            <a:ext cx="4536504" cy="673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223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Ethnicity Inequalities</vt:lpstr>
      <vt:lpstr>Recap on last weeks session...</vt:lpstr>
      <vt:lpstr>Slide 3</vt:lpstr>
      <vt:lpstr>Slide 4</vt:lpstr>
      <vt:lpstr>‘Players’ Competitors in the labour market</vt:lpstr>
      <vt:lpstr>Slide 6</vt:lpstr>
      <vt:lpstr>Slide 7</vt:lpstr>
      <vt:lpstr>‘Selection’ Getting a job</vt:lpstr>
      <vt:lpstr>Slide 9</vt:lpstr>
      <vt:lpstr>‘Teams’ Sectors of the labour market</vt:lpstr>
      <vt:lpstr>Slide 11</vt:lpstr>
      <vt:lpstr>Horizontal Segregation?  Vertical Segregation?</vt:lpstr>
      <vt:lpstr>‘The red card’ Becoming unemployed</vt:lpstr>
      <vt:lpstr>Slide 14</vt:lpstr>
      <vt:lpstr>‘Trophies’ Status and Pay</vt:lpstr>
      <vt:lpstr>Slide 16</vt:lpstr>
      <vt:lpstr>‘Promotion’ Upward social mobility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Inequalities</dc:title>
  <dc:creator>Lizzie</dc:creator>
  <cp:lastModifiedBy>Lizzie</cp:lastModifiedBy>
  <cp:revision>44</cp:revision>
  <dcterms:created xsi:type="dcterms:W3CDTF">2011-03-12T17:44:30Z</dcterms:created>
  <dcterms:modified xsi:type="dcterms:W3CDTF">2011-03-14T22:25:52Z</dcterms:modified>
</cp:coreProperties>
</file>