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2" r:id="rId10"/>
    <p:sldId id="263" r:id="rId11"/>
    <p:sldId id="267" r:id="rId12"/>
    <p:sldId id="266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FB0FA-5454-4CFB-BED1-F5C1DDA909E7}" type="datetimeFigureOut">
              <a:rPr lang="en-GB" smtClean="0"/>
              <a:t>28/03/2011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76BB-706B-49CF-9D48-7CDD694B4A2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FB0FA-5454-4CFB-BED1-F5C1DDA909E7}" type="datetimeFigureOut">
              <a:rPr lang="en-GB" smtClean="0"/>
              <a:t>28/03/2011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76BB-706B-49CF-9D48-7CDD694B4A2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FB0FA-5454-4CFB-BED1-F5C1DDA909E7}" type="datetimeFigureOut">
              <a:rPr lang="en-GB" smtClean="0"/>
              <a:t>28/03/2011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76BB-706B-49CF-9D48-7CDD694B4A2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FB0FA-5454-4CFB-BED1-F5C1DDA909E7}" type="datetimeFigureOut">
              <a:rPr lang="en-GB" smtClean="0"/>
              <a:t>28/03/2011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76BB-706B-49CF-9D48-7CDD694B4A2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FB0FA-5454-4CFB-BED1-F5C1DDA909E7}" type="datetimeFigureOut">
              <a:rPr lang="en-GB" smtClean="0"/>
              <a:t>28/03/2011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76BB-706B-49CF-9D48-7CDD694B4A2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FB0FA-5454-4CFB-BED1-F5C1DDA909E7}" type="datetimeFigureOut">
              <a:rPr lang="en-GB" smtClean="0"/>
              <a:t>28/03/2011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76BB-706B-49CF-9D48-7CDD694B4A2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FB0FA-5454-4CFB-BED1-F5C1DDA909E7}" type="datetimeFigureOut">
              <a:rPr lang="en-GB" smtClean="0"/>
              <a:t>28/03/2011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76BB-706B-49CF-9D48-7CDD694B4A2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FB0FA-5454-4CFB-BED1-F5C1DDA909E7}" type="datetimeFigureOut">
              <a:rPr lang="en-GB" smtClean="0"/>
              <a:t>28/03/2011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76BB-706B-49CF-9D48-7CDD694B4A2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FB0FA-5454-4CFB-BED1-F5C1DDA909E7}" type="datetimeFigureOut">
              <a:rPr lang="en-GB" smtClean="0"/>
              <a:t>28/03/2011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76BB-706B-49CF-9D48-7CDD694B4A2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FB0FA-5454-4CFB-BED1-F5C1DDA909E7}" type="datetimeFigureOut">
              <a:rPr lang="en-GB" smtClean="0"/>
              <a:t>28/03/2011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76BB-706B-49CF-9D48-7CDD694B4A2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FB0FA-5454-4CFB-BED1-F5C1DDA909E7}" type="datetimeFigureOut">
              <a:rPr lang="en-GB" smtClean="0"/>
              <a:t>28/03/2011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76BB-706B-49CF-9D48-7CDD694B4A2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FB0FA-5454-4CFB-BED1-F5C1DDA909E7}" type="datetimeFigureOut">
              <a:rPr lang="en-GB" smtClean="0"/>
              <a:t>28/03/2011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C76BB-706B-49CF-9D48-7CDD694B4A2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</p:spPr>
        <p:txBody>
          <a:bodyPr>
            <a:normAutofit/>
          </a:bodyPr>
          <a:lstStyle/>
          <a:p>
            <a:r>
              <a:rPr lang="en-GB" sz="7200" dirty="0" smtClean="0"/>
              <a:t>Wealth and Income</a:t>
            </a:r>
            <a:endParaRPr lang="en-GB" sz="7200" dirty="0"/>
          </a:p>
        </p:txBody>
      </p:sp>
      <p:sp>
        <p:nvSpPr>
          <p:cNvPr id="4" name="TextBox 3"/>
          <p:cNvSpPr txBox="1"/>
          <p:nvPr/>
        </p:nvSpPr>
        <p:spPr>
          <a:xfrm>
            <a:off x="2339752" y="3933056"/>
            <a:ext cx="410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Tuesday 29</a:t>
            </a:r>
            <a:r>
              <a:rPr lang="en-GB" sz="24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</a:t>
            </a: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March</a:t>
            </a:r>
            <a:endParaRPr lang="en-GB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9552" y="1340768"/>
          <a:ext cx="8136903" cy="489654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712301"/>
                <a:gridCol w="2712301"/>
                <a:gridCol w="2712301"/>
              </a:tblGrid>
              <a:tr h="142618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Below 60% of median income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Below half</a:t>
                      </a:r>
                      <a:r>
                        <a:rPr lang="en-GB" sz="2800" baseline="0" dirty="0" smtClean="0"/>
                        <a:t> of median income</a:t>
                      </a:r>
                      <a:endParaRPr lang="en-GB" sz="2800" dirty="0"/>
                    </a:p>
                  </a:txBody>
                  <a:tcPr/>
                </a:tc>
              </a:tr>
              <a:tr h="578394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chemeClr val="tx1"/>
                          </a:solidFill>
                        </a:rPr>
                        <a:t>1961</a:t>
                      </a:r>
                      <a:endParaRPr lang="en-GB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12.8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7.4</a:t>
                      </a:r>
                      <a:endParaRPr lang="en-GB" sz="2000" dirty="0"/>
                    </a:p>
                  </a:txBody>
                  <a:tcPr/>
                </a:tc>
              </a:tr>
              <a:tr h="578394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chemeClr val="tx1"/>
                          </a:solidFill>
                        </a:rPr>
                        <a:t>1971</a:t>
                      </a:r>
                      <a:endParaRPr lang="en-GB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13.6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6.3</a:t>
                      </a:r>
                      <a:endParaRPr lang="en-GB" sz="2000" dirty="0"/>
                    </a:p>
                  </a:txBody>
                  <a:tcPr/>
                </a:tc>
              </a:tr>
              <a:tr h="578394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chemeClr val="tx1"/>
                          </a:solidFill>
                        </a:rPr>
                        <a:t>1981</a:t>
                      </a:r>
                      <a:endParaRPr lang="en-GB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12.1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4.5</a:t>
                      </a:r>
                      <a:endParaRPr lang="en-GB" sz="2000" dirty="0"/>
                    </a:p>
                  </a:txBody>
                  <a:tcPr/>
                </a:tc>
              </a:tr>
              <a:tr h="578394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chemeClr val="tx1"/>
                          </a:solidFill>
                        </a:rPr>
                        <a:t>1991</a:t>
                      </a:r>
                      <a:endParaRPr lang="en-GB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20.1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11.7</a:t>
                      </a:r>
                      <a:endParaRPr lang="en-GB" sz="2000" dirty="0"/>
                    </a:p>
                  </a:txBody>
                  <a:tcPr/>
                </a:tc>
              </a:tr>
              <a:tr h="578394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chemeClr val="tx1"/>
                          </a:solidFill>
                        </a:rPr>
                        <a:t>2001</a:t>
                      </a:r>
                      <a:endParaRPr lang="en-GB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17.0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9.7</a:t>
                      </a:r>
                      <a:endParaRPr lang="en-GB" sz="2000" dirty="0"/>
                    </a:p>
                  </a:txBody>
                  <a:tcPr/>
                </a:tc>
              </a:tr>
              <a:tr h="578394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chemeClr val="tx1"/>
                          </a:solidFill>
                        </a:rPr>
                        <a:t>2004</a:t>
                      </a:r>
                      <a:endParaRPr lang="en-GB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16.8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9.4</a:t>
                      </a:r>
                      <a:endParaRPr lang="en-GB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940152" y="6488668"/>
            <a:ext cx="24259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/>
              <a:t>Source: Social Trends 36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251520" y="188640"/>
            <a:ext cx="85689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/>
              <a:t>Proportion of people whose income is below </a:t>
            </a:r>
            <a:r>
              <a:rPr lang="en-GB" sz="2800" dirty="0" smtClean="0"/>
              <a:t>median </a:t>
            </a:r>
            <a:r>
              <a:rPr lang="en-GB" sz="2800" dirty="0"/>
              <a:t>household disposable income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Causes of wealth and income inequality in the UK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209331"/>
          </a:xfrm>
        </p:spPr>
        <p:txBody>
          <a:bodyPr/>
          <a:lstStyle/>
          <a:p>
            <a:r>
              <a:rPr lang="en-GB" dirty="0"/>
              <a:t>Differences in pay in different jobs and </a:t>
            </a:r>
            <a:r>
              <a:rPr lang="en-GB" dirty="0" smtClean="0"/>
              <a:t>industries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Different levels of skills and education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Inheritance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332656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/>
              <a:t>Is wealth linked to class?</a:t>
            </a:r>
            <a:endParaRPr lang="en-GB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1556792"/>
            <a:ext cx="79928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Wealth is result of inheritance, creation, savings etc...</a:t>
            </a:r>
          </a:p>
          <a:p>
            <a:endParaRPr lang="en-GB" sz="2400" dirty="0"/>
          </a:p>
          <a:p>
            <a:endParaRPr lang="en-GB" sz="2400" dirty="0" smtClean="0"/>
          </a:p>
          <a:p>
            <a:r>
              <a:rPr lang="en-GB" sz="2400" dirty="0" smtClean="0"/>
              <a:t>SOCIAL CLASS</a:t>
            </a:r>
          </a:p>
          <a:p>
            <a:endParaRPr lang="en-GB" sz="2400" dirty="0"/>
          </a:p>
          <a:p>
            <a:r>
              <a:rPr lang="en-GB" sz="2400" dirty="0" smtClean="0"/>
              <a:t>OCCUPATION</a:t>
            </a:r>
          </a:p>
          <a:p>
            <a:endParaRPr lang="en-GB" sz="2400" dirty="0"/>
          </a:p>
          <a:p>
            <a:r>
              <a:rPr lang="en-GB" sz="2400" dirty="0" smtClean="0"/>
              <a:t>WAGE/SALARY</a:t>
            </a:r>
          </a:p>
          <a:p>
            <a:endParaRPr lang="en-GB" sz="2400" dirty="0"/>
          </a:p>
          <a:p>
            <a:r>
              <a:rPr lang="en-GB" sz="2400" dirty="0" smtClean="0"/>
              <a:t>ABILITY TO EARN £££ AND SAVE?</a:t>
            </a:r>
          </a:p>
          <a:p>
            <a:endParaRPr lang="en-GB" sz="2400" dirty="0"/>
          </a:p>
          <a:p>
            <a:r>
              <a:rPr lang="en-GB" sz="2400" dirty="0" smtClean="0"/>
              <a:t>.... Inheritance?? Shares?? Disposable income?? 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en-GB" b="1" dirty="0" smtClean="0"/>
              <a:t>Functionalism and inequality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363272" cy="5256584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Inequality is functional for society</a:t>
            </a:r>
          </a:p>
          <a:p>
            <a:endParaRPr lang="en-GB" sz="1500" dirty="0" smtClean="0"/>
          </a:p>
          <a:p>
            <a:r>
              <a:rPr lang="en-GB" dirty="0" smtClean="0"/>
              <a:t>Potential talent encouraged to develop through education &amp; training</a:t>
            </a:r>
          </a:p>
          <a:p>
            <a:endParaRPr lang="en-GB" sz="1500" dirty="0" smtClean="0"/>
          </a:p>
          <a:p>
            <a:r>
              <a:rPr lang="en-GB" dirty="0" smtClean="0"/>
              <a:t>Promise of higher incomes</a:t>
            </a:r>
          </a:p>
          <a:p>
            <a:endParaRPr lang="en-GB" sz="1400" dirty="0" smtClean="0"/>
          </a:p>
          <a:p>
            <a:r>
              <a:rPr lang="en-GB" dirty="0" smtClean="0"/>
              <a:t>Meritocracy!</a:t>
            </a:r>
          </a:p>
          <a:p>
            <a:endParaRPr lang="en-GB" sz="1400" dirty="0" smtClean="0"/>
          </a:p>
          <a:p>
            <a:r>
              <a:rPr lang="en-GB" dirty="0" smtClean="0"/>
              <a:t>Davis and Moore (1967) inequalities arise from different values placed on various roles by society</a:t>
            </a:r>
          </a:p>
          <a:p>
            <a:endParaRPr lang="en-GB" sz="1300" dirty="0" smtClean="0"/>
          </a:p>
          <a:p>
            <a:r>
              <a:rPr lang="en-GB" dirty="0" smtClean="0"/>
              <a:t>So many roles in contemporary society = inequality is inevitable!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Marxism and inequality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Inequality only exists because some groups exploit others</a:t>
            </a:r>
          </a:p>
          <a:p>
            <a:endParaRPr lang="en-GB" dirty="0" smtClean="0"/>
          </a:p>
          <a:p>
            <a:r>
              <a:rPr lang="en-GB" dirty="0" smtClean="0"/>
              <a:t>Source of value in society is labour</a:t>
            </a:r>
          </a:p>
          <a:p>
            <a:endParaRPr lang="en-GB" dirty="0" smtClean="0"/>
          </a:p>
          <a:p>
            <a:r>
              <a:rPr lang="en-GB" dirty="0" smtClean="0"/>
              <a:t>All societies contain groups who do little labour themselves but live off the work of others</a:t>
            </a:r>
          </a:p>
          <a:p>
            <a:endParaRPr lang="en-GB" dirty="0" smtClean="0"/>
          </a:p>
          <a:p>
            <a:r>
              <a:rPr lang="en-GB" dirty="0" smtClean="0"/>
              <a:t>Ownership of property = £££</a:t>
            </a:r>
          </a:p>
          <a:p>
            <a:endParaRPr lang="en-GB" dirty="0" smtClean="0"/>
          </a:p>
          <a:p>
            <a:r>
              <a:rPr lang="en-GB" dirty="0" smtClean="0"/>
              <a:t>Rest of population forced to work to live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39552" y="620688"/>
            <a:ext cx="4176464" cy="2736304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4355976" y="3573016"/>
            <a:ext cx="4176464" cy="2736304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331640" y="1412776"/>
            <a:ext cx="26642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/>
              <a:t>Income</a:t>
            </a:r>
            <a:endParaRPr lang="en-GB" sz="6000" dirty="0"/>
          </a:p>
        </p:txBody>
      </p:sp>
      <p:sp>
        <p:nvSpPr>
          <p:cNvPr id="7" name="TextBox 6"/>
          <p:cNvSpPr txBox="1"/>
          <p:nvPr/>
        </p:nvSpPr>
        <p:spPr>
          <a:xfrm>
            <a:off x="5220072" y="4365104"/>
            <a:ext cx="26642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/>
              <a:t>Wealth</a:t>
            </a:r>
            <a:endParaRPr lang="en-GB" sz="6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725144"/>
            <a:ext cx="15240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476672"/>
            <a:ext cx="15240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Wealth...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1277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4000" dirty="0" smtClean="0"/>
              <a:t>The stock of what a person owns or possesses </a:t>
            </a:r>
            <a:endParaRPr lang="en-GB" sz="4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11560" y="32129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Income...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11560" y="4509120"/>
            <a:ext cx="8229600" cy="16127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kumimoji="0" lang="en-GB" sz="4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flow of money a person receives within a given time period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88640"/>
            <a:ext cx="5472608" cy="6389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619672" y="836712"/>
            <a:ext cx="5904656" cy="5184576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555776" y="1988840"/>
            <a:ext cx="41764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 smtClean="0"/>
              <a:t>Is income linked to social class?</a:t>
            </a:r>
            <a:endParaRPr lang="en-GB" sz="6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88638"/>
          <a:ext cx="6096000" cy="6048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432048">
                <a:tc>
                  <a:txBody>
                    <a:bodyPr/>
                    <a:lstStyle/>
                    <a:p>
                      <a:r>
                        <a:rPr lang="en-GB" dirty="0" smtClean="0"/>
                        <a:t> Occupation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Typical annual earnings</a:t>
                      </a:r>
                      <a:endParaRPr lang="en-GB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en-GB" dirty="0" smtClean="0"/>
                        <a:t>Commercial</a:t>
                      </a:r>
                      <a:r>
                        <a:rPr lang="en-GB" baseline="0" dirty="0" smtClean="0"/>
                        <a:t> QC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£750,000</a:t>
                      </a:r>
                      <a:endParaRPr lang="en-GB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en-GB" dirty="0" smtClean="0"/>
                        <a:t>Senior</a:t>
                      </a:r>
                      <a:r>
                        <a:rPr lang="en-GB" baseline="0" dirty="0" smtClean="0"/>
                        <a:t> director (big firm)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£500,000</a:t>
                      </a:r>
                      <a:endParaRPr lang="en-GB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en-GB" dirty="0" smtClean="0"/>
                        <a:t>Leading</a:t>
                      </a:r>
                      <a:r>
                        <a:rPr lang="en-GB" baseline="0" dirty="0" smtClean="0"/>
                        <a:t> hospital consultant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£300,000</a:t>
                      </a:r>
                      <a:endParaRPr lang="en-GB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en-GB" dirty="0" smtClean="0"/>
                        <a:t>National newspaper editor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£160,000</a:t>
                      </a:r>
                      <a:endParaRPr lang="en-GB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en-GB" dirty="0" smtClean="0"/>
                        <a:t>Solicitor</a:t>
                      </a:r>
                      <a:r>
                        <a:rPr lang="en-GB" baseline="0" dirty="0" smtClean="0"/>
                        <a:t> (partner)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£100,000</a:t>
                      </a:r>
                      <a:endParaRPr lang="en-GB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en-GB" dirty="0" smtClean="0"/>
                        <a:t>Head teacher (public</a:t>
                      </a:r>
                      <a:r>
                        <a:rPr lang="en-GB" baseline="0" dirty="0" smtClean="0"/>
                        <a:t> school)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£60,000</a:t>
                      </a:r>
                      <a:endParaRPr lang="en-GB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en-GB" dirty="0" smtClean="0"/>
                        <a:t>GP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£40,000</a:t>
                      </a:r>
                      <a:endParaRPr lang="en-GB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en-GB" dirty="0" smtClean="0"/>
                        <a:t>Police</a:t>
                      </a:r>
                      <a:r>
                        <a:rPr lang="en-GB" baseline="0" dirty="0" smtClean="0"/>
                        <a:t> chief superintendant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£38,000</a:t>
                      </a:r>
                      <a:endParaRPr lang="en-GB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en-GB" dirty="0" smtClean="0"/>
                        <a:t>Primary teacher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£20,000</a:t>
                      </a:r>
                      <a:endParaRPr lang="en-GB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en-GB" dirty="0" smtClean="0"/>
                        <a:t>Lorry driver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£15,000</a:t>
                      </a:r>
                      <a:endParaRPr lang="en-GB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en-GB" dirty="0" smtClean="0"/>
                        <a:t>Nurse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£14,000</a:t>
                      </a:r>
                      <a:endParaRPr lang="en-GB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en-GB" dirty="0" smtClean="0"/>
                        <a:t>Bricklayer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£11,000</a:t>
                      </a:r>
                      <a:endParaRPr lang="en-GB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en-GB" dirty="0" smtClean="0"/>
                        <a:t>NHS porter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£6,500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6309320"/>
            <a:ext cx="8064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1994 (Sociology in Focus)</a:t>
            </a:r>
            <a:endParaRPr lang="en-GB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Wealth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r>
              <a:rPr lang="en-GB" dirty="0" smtClean="0"/>
              <a:t>Marketable wealth??</a:t>
            </a:r>
            <a:br>
              <a:rPr lang="en-GB" dirty="0" smtClean="0"/>
            </a:br>
            <a:endParaRPr lang="en-GB" dirty="0" smtClean="0"/>
          </a:p>
          <a:p>
            <a:pPr>
              <a:buNone/>
            </a:pPr>
            <a:r>
              <a:rPr lang="en-GB" dirty="0"/>
              <a:t>	</a:t>
            </a:r>
            <a:r>
              <a:rPr lang="en-GB" dirty="0" smtClean="0"/>
              <a:t>	House</a:t>
            </a:r>
            <a:br>
              <a:rPr lang="en-GB" dirty="0" smtClean="0"/>
            </a:br>
            <a:r>
              <a:rPr lang="en-GB" dirty="0" smtClean="0"/>
              <a:t>	Car</a:t>
            </a:r>
            <a:br>
              <a:rPr lang="en-GB" dirty="0" smtClean="0"/>
            </a:br>
            <a:r>
              <a:rPr lang="en-GB" dirty="0" smtClean="0"/>
              <a:t>	Shares</a:t>
            </a:r>
            <a:br>
              <a:rPr lang="en-GB" dirty="0" smtClean="0"/>
            </a:br>
            <a:r>
              <a:rPr lang="en-GB" dirty="0" smtClean="0"/>
              <a:t>	£££ Money £££</a:t>
            </a:r>
            <a:endParaRPr lang="en-GB" dirty="0"/>
          </a:p>
        </p:txBody>
      </p:sp>
      <p:pic>
        <p:nvPicPr>
          <p:cNvPr id="5122" name="Picture 2" descr="http://t1.gstatic.com/images?q=tbn:ANd9GcTIAVdcK7XwsB_VzZzHz1HdFjBVAhwDKkj5eABoB5gXs2uehuprr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3573016"/>
            <a:ext cx="2952328" cy="2952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t0.gstatic.com/images?q=tbn:ANd9GcTyAyjRXXuqpmMgDTx05zklLJBtJMtayjqFXnoVtnrch_LBgcalw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18060"/>
            <a:ext cx="3524454" cy="2639940"/>
          </a:xfrm>
          <a:prstGeom prst="rect">
            <a:avLst/>
          </a:prstGeom>
          <a:noFill/>
        </p:spPr>
      </p:pic>
      <p:sp>
        <p:nvSpPr>
          <p:cNvPr id="4" name="Rounded Rectangle 3"/>
          <p:cNvSpPr/>
          <p:nvPr/>
        </p:nvSpPr>
        <p:spPr>
          <a:xfrm>
            <a:off x="1763688" y="2276872"/>
            <a:ext cx="5832648" cy="244827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1728192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en-GB" sz="5800" dirty="0" smtClean="0"/>
              <a:t>	Wealth calculated on the basis of the money people receive from their assets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/>
              <a:t>	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2430016" y="2601779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3600" b="1" dirty="0" smtClean="0"/>
              <a:t>Why might rich people try to conceal their true wealth??</a:t>
            </a:r>
            <a:endParaRPr lang="en-GB" sz="36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48680"/>
            <a:ext cx="8761729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</TotalTime>
  <Words>324</Words>
  <Application>Microsoft Office PowerPoint</Application>
  <PresentationFormat>On-screen Show (4:3)</PresentationFormat>
  <Paragraphs>106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Wealth and Income</vt:lpstr>
      <vt:lpstr>Slide 2</vt:lpstr>
      <vt:lpstr>Wealth...</vt:lpstr>
      <vt:lpstr>Slide 4</vt:lpstr>
      <vt:lpstr>Slide 5</vt:lpstr>
      <vt:lpstr>Slide 6</vt:lpstr>
      <vt:lpstr>Wealth</vt:lpstr>
      <vt:lpstr>Slide 8</vt:lpstr>
      <vt:lpstr>Slide 9</vt:lpstr>
      <vt:lpstr>Slide 10</vt:lpstr>
      <vt:lpstr>Causes of wealth and income inequality in the UK</vt:lpstr>
      <vt:lpstr>Slide 12</vt:lpstr>
      <vt:lpstr>Functionalism and inequality</vt:lpstr>
      <vt:lpstr>Marxism and inequality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Wealth and Income</dc:title>
  <dc:creator>Lizzie</dc:creator>
  <cp:lastModifiedBy>Lizzie</cp:lastModifiedBy>
  <cp:revision>38</cp:revision>
  <dcterms:created xsi:type="dcterms:W3CDTF">2011-03-28T11:11:09Z</dcterms:created>
  <dcterms:modified xsi:type="dcterms:W3CDTF">2011-03-28T21:49:24Z</dcterms:modified>
</cp:coreProperties>
</file>