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20A85-A011-4604-AA59-7691F05BB70C}" type="datetimeFigureOut">
              <a:rPr lang="en-GB" smtClean="0"/>
              <a:pPr/>
              <a:t>03/04/2011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5E5E-7AFA-4C47-9867-4F122F480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Recap...</a:t>
            </a:r>
          </a:p>
          <a:p>
            <a:endParaRPr lang="en-GB" sz="3600" dirty="0"/>
          </a:p>
          <a:p>
            <a:pPr>
              <a:buFont typeface="Arial" pitchFamily="34" charset="0"/>
              <a:buChar char="•"/>
            </a:pPr>
            <a:r>
              <a:rPr lang="en-GB" sz="3600" dirty="0" smtClean="0"/>
              <a:t> How influential is the media?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  <a:p>
            <a:pPr>
              <a:buFont typeface="Arial" pitchFamily="34" charset="0"/>
              <a:buChar char="•"/>
            </a:pPr>
            <a:r>
              <a:rPr lang="en-GB" sz="3600" dirty="0"/>
              <a:t> </a:t>
            </a:r>
            <a:r>
              <a:rPr lang="en-GB" sz="3600" dirty="0" smtClean="0"/>
              <a:t>Hall et al (1979) ‘mugging’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  <a:p>
            <a:pPr>
              <a:buFont typeface="Arial" pitchFamily="34" charset="0"/>
              <a:buChar char="•"/>
            </a:pPr>
            <a:r>
              <a:rPr lang="en-GB" sz="3600" dirty="0" smtClean="0"/>
              <a:t> Hartmann and Husband (1974)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  <a:p>
            <a:pPr>
              <a:buFont typeface="Arial" pitchFamily="34" charset="0"/>
              <a:buChar char="•"/>
            </a:pPr>
            <a:r>
              <a:rPr lang="en-GB" sz="3600" dirty="0" smtClean="0"/>
              <a:t> Van </a:t>
            </a:r>
            <a:r>
              <a:rPr lang="en-GB" sz="3600" dirty="0" err="1" smtClean="0"/>
              <a:t>Dijk</a:t>
            </a:r>
            <a:r>
              <a:rPr lang="en-GB" sz="3600" dirty="0" smtClean="0"/>
              <a:t> (1991) race riots</a:t>
            </a:r>
          </a:p>
          <a:p>
            <a:pPr>
              <a:buFont typeface="Arial" pitchFamily="34" charset="0"/>
              <a:buChar char="•"/>
            </a:pPr>
            <a:endParaRPr lang="en-GB" sz="3600" dirty="0"/>
          </a:p>
          <a:p>
            <a:pPr>
              <a:buFont typeface="Arial" pitchFamily="34" charset="0"/>
              <a:buChar char="•"/>
            </a:pPr>
            <a:r>
              <a:rPr lang="en-GB" sz="3600" dirty="0" smtClean="0"/>
              <a:t> Is the media becoming more inclusive?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Restricted code of language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Bernstein (1971)</a:t>
            </a:r>
            <a:br>
              <a:rPr lang="en-GB" dirty="0" smtClean="0"/>
            </a:br>
            <a:endParaRPr lang="en-GB" sz="1400" dirty="0" smtClean="0"/>
          </a:p>
          <a:p>
            <a:pPr lvl="1"/>
            <a:r>
              <a:rPr lang="en-GB" dirty="0" smtClean="0"/>
              <a:t>‘elaborated code’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‘restricted code’</a:t>
            </a:r>
            <a:endParaRPr lang="en-GB" dirty="0"/>
          </a:p>
        </p:txBody>
      </p:sp>
      <p:pic>
        <p:nvPicPr>
          <p:cNvPr id="5122" name="Picture 2" descr="C:\Users\Lizzie\AppData\Local\Microsoft\Windows\Temporary Internet Files\Content.IE5\RTJAA9HJ\MC90043392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852936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Teacher evaluations of students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 smtClean="0"/>
              <a:t>Stereotyping students</a:t>
            </a:r>
          </a:p>
          <a:p>
            <a:r>
              <a:rPr lang="en-GB" dirty="0" smtClean="0"/>
              <a:t>Labelling</a:t>
            </a:r>
          </a:p>
          <a:p>
            <a:r>
              <a:rPr lang="en-GB" dirty="0" smtClean="0"/>
              <a:t>Banding / streaming / setting</a:t>
            </a:r>
          </a:p>
          <a:p>
            <a:endParaRPr lang="en-GB" dirty="0"/>
          </a:p>
          <a:p>
            <a:pPr>
              <a:buNone/>
            </a:pPr>
            <a:r>
              <a:rPr lang="en-GB" b="1" dirty="0" smtClean="0">
                <a:solidFill>
                  <a:srgbClr val="7030A0"/>
                </a:solidFill>
              </a:rPr>
              <a:t>SELF FULFILLING PROPHECY!!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Lizzie\AppData\Local\Microsoft\Windows\Temporary Internet Files\Content.IE5\BYZIT9LF\MP9004254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2996952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Working class subculture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Paul Willis ‘Learning to Labour’ (1977)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Phil Brown ‘Schooling ordinary kids’ (1987)</a:t>
            </a:r>
            <a:endParaRPr lang="en-GB" dirty="0"/>
          </a:p>
        </p:txBody>
      </p:sp>
      <p:pic>
        <p:nvPicPr>
          <p:cNvPr id="8195" name="Picture 3" descr="C:\Users\Lizzie\AppData\Local\Microsoft\Windows\Temporary Internet Files\Content.IE5\BYZIT9LF\MC9002451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17032"/>
            <a:ext cx="2093495" cy="2583459"/>
          </a:xfrm>
          <a:prstGeom prst="rect">
            <a:avLst/>
          </a:prstGeom>
          <a:noFill/>
        </p:spPr>
      </p:pic>
      <p:pic>
        <p:nvPicPr>
          <p:cNvPr id="8196" name="Picture 4" descr="C:\Users\Lizzie\AppData\Local\Microsoft\Windows\Temporary Internet Files\Content.IE5\ZXACY18P\MC90043487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221088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273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Berlin Sans FB Demi" pitchFamily="34" charset="0"/>
              </a:rPr>
              <a:t>Social Class Inequalities</a:t>
            </a:r>
            <a:endParaRPr lang="en-GB" sz="7200" dirty="0"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22108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0070C0"/>
                </a:solidFill>
                <a:latin typeface="Berlin Sans FB Demi" pitchFamily="34" charset="0"/>
              </a:rPr>
              <a:t>Education</a:t>
            </a:r>
            <a:endParaRPr lang="en-GB" sz="5400" dirty="0">
              <a:solidFill>
                <a:srgbClr val="0070C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95736" y="1628800"/>
            <a:ext cx="4608512" cy="331236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83768" y="2132856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Reasons for working-class underachievement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3265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Material factors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1886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Lack of ‘cultural capital’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695728" y="4046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Parents’ attitudes to education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596336" y="2204864"/>
            <a:ext cx="154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Parent’s level of education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452320" y="4437112"/>
            <a:ext cx="154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‘Problem’ schools in deprived areas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5657671"/>
            <a:ext cx="154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Restricted code of language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5445224"/>
            <a:ext cx="1763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Teacher evaluations of pupils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284984"/>
            <a:ext cx="1763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Working class subculture</a:t>
            </a:r>
            <a:endParaRPr lang="en-GB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1907704" y="1052736"/>
            <a:ext cx="1152128" cy="93610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3923928" y="1196752"/>
            <a:ext cx="648072" cy="21602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652120" y="1052736"/>
            <a:ext cx="936104" cy="7920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660232" y="2636912"/>
            <a:ext cx="936104" cy="7200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6660232" y="3789040"/>
            <a:ext cx="792088" cy="64807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5170964" y="5062284"/>
            <a:ext cx="773117" cy="24285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2"/>
          </p:cNvCxnSpPr>
          <p:nvPr/>
        </p:nvCxnSpPr>
        <p:spPr>
          <a:xfrm rot="10800000" flipV="1">
            <a:off x="1619672" y="3284984"/>
            <a:ext cx="576064" cy="43204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2618910" y="4734018"/>
            <a:ext cx="792088" cy="7743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Lizzie\AppData\Local\Microsoft\Windows\Temporary Internet Files\Content.IE5\K6DSPF99\MC900384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293096"/>
            <a:ext cx="2016224" cy="2341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b="1" dirty="0" smtClean="0"/>
              <a:t>Think about...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Sample of study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Methods used to collect data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Findings of study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Does this confirm what we know about educational achievement and social class?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1029" name="Picture 5" descr="C:\Users\Lizzie\AppData\Local\Microsoft\Windows\Temporary Internet Files\Content.IE5\RTJAA9HJ\MP9004393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8640"/>
            <a:ext cx="3385714" cy="2631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Material explanations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 smtClean="0"/>
              <a:t>Low wages</a:t>
            </a:r>
          </a:p>
          <a:p>
            <a:r>
              <a:rPr lang="en-GB" dirty="0" smtClean="0"/>
              <a:t>Poverty</a:t>
            </a:r>
          </a:p>
          <a:p>
            <a:r>
              <a:rPr lang="en-GB" dirty="0" smtClean="0"/>
              <a:t>Diet / health</a:t>
            </a:r>
          </a:p>
          <a:p>
            <a:r>
              <a:rPr lang="en-GB" dirty="0" smtClean="0"/>
              <a:t>Housing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i="1" dirty="0" smtClean="0"/>
              <a:t>‘indicators of social deprivation’</a:t>
            </a:r>
            <a:endParaRPr lang="en-GB" b="1" i="1" dirty="0"/>
          </a:p>
        </p:txBody>
      </p:sp>
      <p:sp>
        <p:nvSpPr>
          <p:cNvPr id="4" name="Right Brace 3"/>
          <p:cNvSpPr/>
          <p:nvPr/>
        </p:nvSpPr>
        <p:spPr>
          <a:xfrm>
            <a:off x="3419872" y="1772816"/>
            <a:ext cx="432048" cy="2376264"/>
          </a:xfrm>
          <a:prstGeom prst="rightBrace">
            <a:avLst>
              <a:gd name="adj1" fmla="val 137500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355976" y="234888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</a:t>
            </a:r>
            <a:r>
              <a:rPr lang="en-GB" sz="2400" dirty="0" smtClean="0"/>
              <a:t>ffect how well individuals do at school</a:t>
            </a:r>
            <a:endParaRPr lang="en-GB" sz="2400" dirty="0"/>
          </a:p>
        </p:txBody>
      </p:sp>
      <p:pic>
        <p:nvPicPr>
          <p:cNvPr id="2050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437112"/>
            <a:ext cx="2232248" cy="2234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Cultural capital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Bourdieu (1971)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2400" i="1" dirty="0" smtClean="0"/>
              <a:t>The ‘right’ knowledge, language, attitudes, 	values, taste 	and lifestyle gives greatly improved chances of success in 	education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		</a:t>
            </a:r>
          </a:p>
          <a:p>
            <a:pPr>
              <a:buNone/>
            </a:pPr>
            <a:r>
              <a:rPr lang="en-GB" sz="2800" dirty="0" smtClean="0"/>
              <a:t>Educational capital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Economic capital</a:t>
            </a:r>
          </a:p>
        </p:txBody>
      </p:sp>
      <p:pic>
        <p:nvPicPr>
          <p:cNvPr id="6146" name="Picture 2" descr="C:\Users\Lizzie\AppData\Local\Microsoft\Windows\Temporary Internet Files\Content.IE5\ZXACY18P\MC9004457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717032"/>
            <a:ext cx="1337749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Parents’ attitudes to education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Middle-class parents have been found to...</a:t>
            </a:r>
          </a:p>
          <a:p>
            <a:endParaRPr lang="en-GB" sz="1800" dirty="0" smtClean="0"/>
          </a:p>
          <a:p>
            <a:pPr lvl="1"/>
            <a:r>
              <a:rPr lang="en-GB" dirty="0" smtClean="0"/>
              <a:t>Take more interest in children’s progression in school</a:t>
            </a:r>
          </a:p>
          <a:p>
            <a:pPr lvl="1"/>
            <a:endParaRPr lang="en-GB" sz="1200" dirty="0" smtClean="0"/>
          </a:p>
          <a:p>
            <a:pPr lvl="1"/>
            <a:r>
              <a:rPr lang="en-GB" dirty="0" smtClean="0"/>
              <a:t>Became relatively more interested and encouraging as child grows </a:t>
            </a:r>
            <a:br>
              <a:rPr lang="en-GB" dirty="0" smtClean="0"/>
            </a:br>
            <a:r>
              <a:rPr lang="en-GB" dirty="0" smtClean="0"/>
              <a:t>older</a:t>
            </a:r>
          </a:p>
          <a:p>
            <a:pPr lvl="1"/>
            <a:endParaRPr lang="en-GB" sz="1200" dirty="0" smtClean="0"/>
          </a:p>
          <a:p>
            <a:pPr lvl="1"/>
            <a:r>
              <a:rPr lang="en-GB" dirty="0" smtClean="0"/>
              <a:t>More likely to want child to </a:t>
            </a:r>
            <a:br>
              <a:rPr lang="en-GB" dirty="0" smtClean="0"/>
            </a:br>
            <a:r>
              <a:rPr lang="en-GB" dirty="0" smtClean="0"/>
              <a:t>stay in education post 16</a:t>
            </a:r>
            <a:endParaRPr lang="en-GB" dirty="0"/>
          </a:p>
        </p:txBody>
      </p:sp>
      <p:pic>
        <p:nvPicPr>
          <p:cNvPr id="4098" name="Picture 2" descr="C:\Users\Lizzie\AppData\Local\Microsoft\Windows\Temporary Internet Files\Content.IE5\K6DSPF99\MP9003089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43984"/>
            <a:ext cx="3657600" cy="2414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GB" b="1" dirty="0" smtClean="0"/>
              <a:t>Parents’ level of education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Understand school system better </a:t>
            </a:r>
          </a:p>
          <a:p>
            <a:endParaRPr lang="en-GB" sz="1600" dirty="0" smtClean="0"/>
          </a:p>
          <a:p>
            <a:r>
              <a:rPr lang="en-GB" dirty="0" smtClean="0"/>
              <a:t>Less confident in dealing with teachers?</a:t>
            </a:r>
          </a:p>
          <a:p>
            <a:endParaRPr lang="en-GB" sz="1600" dirty="0" smtClean="0"/>
          </a:p>
          <a:p>
            <a:r>
              <a:rPr lang="en-GB" dirty="0" smtClean="0"/>
              <a:t>Able to advise children</a:t>
            </a:r>
          </a:p>
          <a:p>
            <a:endParaRPr lang="en-GB" sz="1600" dirty="0"/>
          </a:p>
          <a:p>
            <a:r>
              <a:rPr lang="en-GB" dirty="0" smtClean="0"/>
              <a:t>Complaints </a:t>
            </a:r>
            <a:r>
              <a:rPr lang="en-GB" dirty="0" smtClean="0"/>
              <a:t>procedures</a:t>
            </a:r>
          </a:p>
          <a:p>
            <a:endParaRPr lang="en-GB" sz="1400" dirty="0" smtClean="0"/>
          </a:p>
          <a:p>
            <a:r>
              <a:rPr lang="en-GB" dirty="0" smtClean="0"/>
              <a:t>Stimulate educational development </a:t>
            </a:r>
            <a:br>
              <a:rPr lang="en-GB" dirty="0" smtClean="0"/>
            </a:br>
            <a:r>
              <a:rPr lang="en-GB" dirty="0" smtClean="0"/>
              <a:t>before and during schooling</a:t>
            </a:r>
          </a:p>
          <a:p>
            <a:endParaRPr lang="en-GB" sz="1400" dirty="0" smtClean="0"/>
          </a:p>
          <a:p>
            <a:r>
              <a:rPr lang="en-GB" dirty="0" smtClean="0"/>
              <a:t>Help with school work generally</a:t>
            </a:r>
          </a:p>
          <a:p>
            <a:pPr>
              <a:buNone/>
            </a:pPr>
            <a:endParaRPr lang="en-GB" sz="1400" dirty="0" smtClean="0"/>
          </a:p>
        </p:txBody>
      </p:sp>
      <p:pic>
        <p:nvPicPr>
          <p:cNvPr id="9218" name="Picture 2" descr="C:\Users\Lizzie\AppData\Local\Microsoft\Windows\Temporary Internet Files\Content.IE5\K6DSPF99\MP90039932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8446" y="3641240"/>
            <a:ext cx="2145554" cy="3216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‘Problem schools’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Affluent / deprived areas</a:t>
            </a:r>
          </a:p>
          <a:p>
            <a:endParaRPr lang="en-GB" sz="1400" dirty="0" smtClean="0"/>
          </a:p>
          <a:p>
            <a:r>
              <a:rPr lang="en-GB" dirty="0" smtClean="0"/>
              <a:t>Many schools rely on support from parents to finance extra resources </a:t>
            </a:r>
          </a:p>
          <a:p>
            <a:endParaRPr lang="en-GB" sz="1400" dirty="0" smtClean="0"/>
          </a:p>
          <a:p>
            <a:r>
              <a:rPr lang="en-GB" dirty="0" smtClean="0"/>
              <a:t>Parents in poorer areas less able to support </a:t>
            </a:r>
            <a:r>
              <a:rPr lang="en-GB" dirty="0" smtClean="0"/>
              <a:t>schools: schools may have </a:t>
            </a:r>
            <a:r>
              <a:rPr lang="en-GB" dirty="0" smtClean="0"/>
              <a:t>less to </a:t>
            </a:r>
            <a:r>
              <a:rPr lang="en-GB" dirty="0" smtClean="0"/>
              <a:t>spend on pupils</a:t>
            </a:r>
          </a:p>
          <a:p>
            <a:endParaRPr lang="en-GB" sz="1400" dirty="0" smtClean="0"/>
          </a:p>
          <a:p>
            <a:r>
              <a:rPr lang="en-GB" dirty="0" smtClean="0"/>
              <a:t>Social problems in ‘deprived areas’ i.e. high unemployment, crime, drug abuse, juvenile delinquency  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273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Material explanations</vt:lpstr>
      <vt:lpstr>Cultural capital</vt:lpstr>
      <vt:lpstr>Parents’ attitudes to education</vt:lpstr>
      <vt:lpstr>Parents’ level of education</vt:lpstr>
      <vt:lpstr>‘Problem schools’</vt:lpstr>
      <vt:lpstr>Restricted code of language</vt:lpstr>
      <vt:lpstr>Teacher evaluations of students</vt:lpstr>
      <vt:lpstr>Working class subculture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58</cp:revision>
  <dcterms:created xsi:type="dcterms:W3CDTF">2011-04-02T13:55:54Z</dcterms:created>
  <dcterms:modified xsi:type="dcterms:W3CDTF">2011-04-03T14:08:06Z</dcterms:modified>
</cp:coreProperties>
</file>