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  <p:sldId id="261" r:id="rId7"/>
    <p:sldId id="262" r:id="rId8"/>
    <p:sldId id="263" r:id="rId9"/>
    <p:sldId id="279" r:id="rId10"/>
    <p:sldId id="265" r:id="rId11"/>
    <p:sldId id="266" r:id="rId12"/>
    <p:sldId id="267" r:id="rId13"/>
    <p:sldId id="268" r:id="rId14"/>
    <p:sldId id="275" r:id="rId15"/>
    <p:sldId id="264" r:id="rId16"/>
    <p:sldId id="269" r:id="rId17"/>
    <p:sldId id="270" r:id="rId18"/>
    <p:sldId id="271" r:id="rId19"/>
    <p:sldId id="273" r:id="rId20"/>
    <p:sldId id="272" r:id="rId21"/>
    <p:sldId id="274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1E40-C0F8-4AC5-8C08-D4EF5EA8DADD}" type="datetimeFigureOut">
              <a:rPr lang="en-GB" smtClean="0"/>
              <a:pPr/>
              <a:t>07/05/2011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88BD-DA3C-47F7-9493-BF3A66220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1E40-C0F8-4AC5-8C08-D4EF5EA8DADD}" type="datetimeFigureOut">
              <a:rPr lang="en-GB" smtClean="0"/>
              <a:pPr/>
              <a:t>07/05/2011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88BD-DA3C-47F7-9493-BF3A66220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1E40-C0F8-4AC5-8C08-D4EF5EA8DADD}" type="datetimeFigureOut">
              <a:rPr lang="en-GB" smtClean="0"/>
              <a:pPr/>
              <a:t>07/05/2011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88BD-DA3C-47F7-9493-BF3A66220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1E40-C0F8-4AC5-8C08-D4EF5EA8DADD}" type="datetimeFigureOut">
              <a:rPr lang="en-GB" smtClean="0"/>
              <a:pPr/>
              <a:t>07/05/2011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88BD-DA3C-47F7-9493-BF3A66220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1E40-C0F8-4AC5-8C08-D4EF5EA8DADD}" type="datetimeFigureOut">
              <a:rPr lang="en-GB" smtClean="0"/>
              <a:pPr/>
              <a:t>07/05/2011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88BD-DA3C-47F7-9493-BF3A66220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1E40-C0F8-4AC5-8C08-D4EF5EA8DADD}" type="datetimeFigureOut">
              <a:rPr lang="en-GB" smtClean="0"/>
              <a:pPr/>
              <a:t>07/05/2011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88BD-DA3C-47F7-9493-BF3A66220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1E40-C0F8-4AC5-8C08-D4EF5EA8DADD}" type="datetimeFigureOut">
              <a:rPr lang="en-GB" smtClean="0"/>
              <a:pPr/>
              <a:t>07/05/2011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88BD-DA3C-47F7-9493-BF3A66220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1E40-C0F8-4AC5-8C08-D4EF5EA8DADD}" type="datetimeFigureOut">
              <a:rPr lang="en-GB" smtClean="0"/>
              <a:pPr/>
              <a:t>07/05/2011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88BD-DA3C-47F7-9493-BF3A66220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1E40-C0F8-4AC5-8C08-D4EF5EA8DADD}" type="datetimeFigureOut">
              <a:rPr lang="en-GB" smtClean="0"/>
              <a:pPr/>
              <a:t>07/05/2011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88BD-DA3C-47F7-9493-BF3A66220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1E40-C0F8-4AC5-8C08-D4EF5EA8DADD}" type="datetimeFigureOut">
              <a:rPr lang="en-GB" smtClean="0"/>
              <a:pPr/>
              <a:t>07/05/2011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88BD-DA3C-47F7-9493-BF3A66220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1E40-C0F8-4AC5-8C08-D4EF5EA8DADD}" type="datetimeFigureOut">
              <a:rPr lang="en-GB" smtClean="0"/>
              <a:pPr/>
              <a:t>07/05/2011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88BD-DA3C-47F7-9493-BF3A66220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1E40-C0F8-4AC5-8C08-D4EF5EA8DADD}" type="datetimeFigureOut">
              <a:rPr lang="en-GB" smtClean="0"/>
              <a:pPr/>
              <a:t>07/05/2011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288BD-DA3C-47F7-9493-BF3A66220D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880319"/>
          </a:xfrm>
        </p:spPr>
        <p:txBody>
          <a:bodyPr>
            <a:noAutofit/>
          </a:bodyPr>
          <a:lstStyle/>
          <a:p>
            <a:r>
              <a:rPr lang="en-GB" sz="7200" dirty="0" smtClean="0"/>
              <a:t>Social Research Methods</a:t>
            </a:r>
            <a:endParaRPr lang="en-GB" sz="7200" dirty="0"/>
          </a:p>
        </p:txBody>
      </p:sp>
      <p:pic>
        <p:nvPicPr>
          <p:cNvPr id="1028" name="Picture 4" descr="http://t3.gstatic.com/images?q=tbn:ANd9GcS80mm6aR7gO4JZlROsBcTXNnxuTFO04xjXVfp4F1nXlZr-mE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544616" cy="3689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latin typeface="+mn-lt"/>
              </a:rPr>
              <a:t>Covert</a:t>
            </a:r>
            <a:r>
              <a:rPr lang="en-GB" sz="6000" dirty="0" smtClean="0">
                <a:latin typeface="+mn-lt"/>
              </a:rPr>
              <a:t> </a:t>
            </a:r>
            <a:endParaRPr lang="en-GB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Batang" pitchFamily="18" charset="-127"/>
              </a:rPr>
              <a:t>Conceals true identity as a researcher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To gain access to group and avoid disrupting normal behaviour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Must become a full participant in the group, or run the risk of being found out</a:t>
            </a:r>
          </a:p>
          <a:p>
            <a:endParaRPr lang="en-GB" dirty="0"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atin typeface="+mn-lt"/>
              </a:rPr>
              <a:t>Problems with covert role...</a:t>
            </a:r>
            <a:endParaRPr lang="en-GB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Batang" pitchFamily="18" charset="-127"/>
              </a:rPr>
              <a:t>May involve participation in illegal or unpleasant activities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Can’t take notes etc without arousing suspicion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Ethical considerations?</a:t>
            </a:r>
          </a:p>
        </p:txBody>
      </p:sp>
      <p:pic>
        <p:nvPicPr>
          <p:cNvPr id="22530" name="Picture 2" descr="C:\Users\Lizzie\AppData\Local\Microsoft\Windows\Temporary Internet Files\Content.IE5\ZXACY18P\MC9000562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933056"/>
            <a:ext cx="2664296" cy="2680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latin typeface="+mn-lt"/>
              </a:rPr>
              <a:t>Overt</a:t>
            </a:r>
            <a:endParaRPr lang="en-GB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 smtClean="0">
                <a:ea typeface="Batang" pitchFamily="18" charset="-127"/>
              </a:rPr>
              <a:t>Researcher declares true identity and purpose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Able to ask questions about group or interview people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People are aware being watched (ethics)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Avoid taking part in illegal activities</a:t>
            </a:r>
          </a:p>
          <a:p>
            <a:pPr>
              <a:buNone/>
            </a:pPr>
            <a:endParaRPr lang="en-GB" dirty="0"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atin typeface="+mn-lt"/>
              </a:rPr>
              <a:t>Problems with overt role...</a:t>
            </a:r>
            <a:endParaRPr lang="en-GB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dirty="0" smtClean="0">
                <a:ea typeface="Batang" pitchFamily="18" charset="-127"/>
              </a:rPr>
              <a:t>Effect the behaviour of those being researched</a:t>
            </a:r>
            <a:endParaRPr lang="en-GB" dirty="0">
              <a:ea typeface="Batang" pitchFamily="18" charset="-127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47664" y="3573016"/>
            <a:ext cx="6048672" cy="24482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07704" y="3861048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Hawthorne effect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latin typeface="+mn-lt"/>
              </a:rPr>
              <a:t>Eileen Barker</a:t>
            </a:r>
            <a:endParaRPr lang="en-GB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Batang" pitchFamily="18" charset="-127"/>
              </a:rPr>
              <a:t>The Making of a Moonie (1984)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Unification church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Brainwashing?</a:t>
            </a:r>
            <a:endParaRPr lang="en-GB" dirty="0">
              <a:ea typeface="Batang" pitchFamily="18" charset="-127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215466"/>
            <a:ext cx="3275856" cy="4642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3528" y="332656"/>
            <a:ext cx="4104456" cy="19442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2555776" y="2492896"/>
            <a:ext cx="4104456" cy="19442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44008" y="4581128"/>
            <a:ext cx="4104456" cy="19442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548680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+mj-lt"/>
              </a:rPr>
              <a:t>getting in</a:t>
            </a:r>
            <a:endParaRPr lang="en-GB" sz="5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2708920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+mj-lt"/>
              </a:rPr>
              <a:t>staying in</a:t>
            </a:r>
            <a:endParaRPr lang="en-GB" sz="5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4797152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+mj-lt"/>
              </a:rPr>
              <a:t>getting out</a:t>
            </a:r>
            <a:endParaRPr lang="en-GB" sz="5400" dirty="0">
              <a:latin typeface="+mj-lt"/>
            </a:endParaRPr>
          </a:p>
        </p:txBody>
      </p:sp>
      <p:pic>
        <p:nvPicPr>
          <p:cNvPr id="21507" name="Picture 3" descr="C:\Users\Lizzie\AppData\Local\Microsoft\Windows\Temporary Internet Files\Content.IE5\RTJAA9HJ\MC90043393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149080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latin typeface="+mn-lt"/>
              </a:rPr>
              <a:t>Getting in</a:t>
            </a:r>
            <a:endParaRPr lang="en-GB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Batang" pitchFamily="18" charset="-127"/>
              </a:rPr>
              <a:t>Credentials</a:t>
            </a:r>
          </a:p>
          <a:p>
            <a:endParaRPr lang="en-GB" dirty="0" smtClean="0">
              <a:ea typeface="Batang" pitchFamily="18" charset="-127"/>
            </a:endParaRPr>
          </a:p>
          <a:p>
            <a:pPr>
              <a:buNone/>
            </a:pPr>
            <a:r>
              <a:rPr lang="en-GB" b="1" dirty="0" smtClean="0">
                <a:ea typeface="Batang" pitchFamily="18" charset="-127"/>
              </a:rPr>
              <a:t>William Whyte (1955) Street Corner </a:t>
            </a:r>
          </a:p>
          <a:p>
            <a:pPr>
              <a:buNone/>
            </a:pPr>
            <a:r>
              <a:rPr lang="en-GB" b="1" dirty="0" smtClean="0">
                <a:ea typeface="Batang" pitchFamily="18" charset="-127"/>
              </a:rPr>
              <a:t>Society</a:t>
            </a:r>
          </a:p>
          <a:p>
            <a:r>
              <a:rPr lang="en-GB" dirty="0" smtClean="0">
                <a:ea typeface="Batang" pitchFamily="18" charset="-127"/>
              </a:rPr>
              <a:t>Poor Italian district in Boston in the 1930s</a:t>
            </a:r>
          </a:p>
          <a:p>
            <a:r>
              <a:rPr lang="en-GB" dirty="0" smtClean="0">
                <a:ea typeface="Batang" pitchFamily="18" charset="-127"/>
              </a:rPr>
              <a:t>‘Doc’</a:t>
            </a:r>
            <a:endParaRPr lang="en-GB" dirty="0"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latin typeface="+mn-lt"/>
              </a:rPr>
              <a:t>Staying in</a:t>
            </a:r>
            <a:endParaRPr lang="en-GB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ea typeface="Batang" pitchFamily="18" charset="-127"/>
              </a:rPr>
              <a:t>Gaining trust and cooperation of those in the group</a:t>
            </a:r>
          </a:p>
          <a:p>
            <a:endParaRPr lang="en-GB" sz="1500" dirty="0" smtClean="0">
              <a:ea typeface="Batang" pitchFamily="18" charset="-127"/>
            </a:endParaRPr>
          </a:p>
          <a:p>
            <a:r>
              <a:rPr lang="en-GB" i="1" dirty="0" smtClean="0">
                <a:ea typeface="Batang" pitchFamily="18" charset="-127"/>
              </a:rPr>
              <a:t>‘initially, keep your eyes and ears open but keep your mouth shut’ </a:t>
            </a:r>
            <a:r>
              <a:rPr lang="en-GB" sz="2400" dirty="0" smtClean="0">
                <a:ea typeface="Batang" pitchFamily="18" charset="-127"/>
              </a:rPr>
              <a:t>(Doc to Whyte)</a:t>
            </a:r>
          </a:p>
          <a:p>
            <a:endParaRPr lang="en-GB" sz="15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How far to involve yourself?</a:t>
            </a:r>
          </a:p>
          <a:p>
            <a:endParaRPr lang="en-GB" sz="15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Criminal behaviour</a:t>
            </a:r>
          </a:p>
          <a:p>
            <a:endParaRPr lang="en-GB" sz="15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Whyte: ‘personating’ (illegally voting twice in an election)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latin typeface="+mn-lt"/>
              </a:rPr>
              <a:t>Getting out</a:t>
            </a:r>
            <a:endParaRPr lang="en-GB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Batang" pitchFamily="18" charset="-127"/>
              </a:rPr>
              <a:t>Leaving the group without damaging relationships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Becoming detached and impartial</a:t>
            </a:r>
          </a:p>
          <a:p>
            <a:r>
              <a:rPr lang="en-GB" dirty="0" smtClean="0">
                <a:ea typeface="Batang" pitchFamily="18" charset="-127"/>
              </a:rPr>
              <a:t>Confidentiality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Personal safety (James Patrick: A Glasgow Gang Observed)</a:t>
            </a:r>
            <a:endParaRPr lang="en-GB" dirty="0"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908720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latin typeface="+mj-lt"/>
              </a:rPr>
              <a:t>Task</a:t>
            </a:r>
            <a:endParaRPr lang="en-GB" sz="9600" b="1" dirty="0">
              <a:latin typeface="+mj-lt"/>
            </a:endParaRPr>
          </a:p>
        </p:txBody>
      </p:sp>
      <p:pic>
        <p:nvPicPr>
          <p:cNvPr id="24578" name="Picture 2" descr="C:\Users\Lizzie\AppData\Local\Microsoft\Windows\Temporary Internet Files\Content.IE5\K6DSPF99\MC9003840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412776"/>
            <a:ext cx="3168352" cy="3680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83568" y="980728"/>
            <a:ext cx="7704856" cy="50405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91680" y="1988840"/>
            <a:ext cx="5832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observation</a:t>
            </a:r>
            <a:endParaRPr lang="en-GB" sz="8800" dirty="0"/>
          </a:p>
        </p:txBody>
      </p:sp>
      <p:pic>
        <p:nvPicPr>
          <p:cNvPr id="5124" name="Picture 4" descr="http://t1.gstatic.com/images?q=tbn:ANd9GcQIXIPi7G7Q5MTNWG8AJBICEfrPY5pV_71AbSdsxGO895EOApAu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645024"/>
            <a:ext cx="2943225" cy="1552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>
                <a:latin typeface="+mn-lt"/>
              </a:rPr>
              <a:t>Non-Participant Observation</a:t>
            </a:r>
            <a:endParaRPr lang="en-GB" sz="6000" b="1" dirty="0">
              <a:latin typeface="+mn-lt"/>
            </a:endParaRPr>
          </a:p>
        </p:txBody>
      </p:sp>
      <p:pic>
        <p:nvPicPr>
          <p:cNvPr id="23554" name="Picture 2" descr="C:\Users\Lizzie\AppData\Local\Microsoft\Windows\Temporary Internet Files\Content.IE5\ZXACY18P\MC90007880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21088"/>
            <a:ext cx="2705100" cy="24479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55576" y="227687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ea typeface="Batang" pitchFamily="18" charset="-127"/>
              </a:rPr>
              <a:t>observing behaviour without interacting with the participants</a:t>
            </a:r>
            <a:endParaRPr lang="en-GB" sz="3600" dirty="0">
              <a:ea typeface="Batang" pitchFamily="18" charset="-127"/>
            </a:endParaRPr>
          </a:p>
        </p:txBody>
      </p:sp>
      <p:pic>
        <p:nvPicPr>
          <p:cNvPr id="23557" name="Picture 5" descr="C:\Users\Lizzie\AppData\Local\Microsoft\Windows\Temporary Internet Files\Content.IE5\RTJAA9HJ\MC9002330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581128"/>
            <a:ext cx="1964602" cy="187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08720"/>
            <a:ext cx="5472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/>
              <a:t>Louis Theroux</a:t>
            </a:r>
            <a:endParaRPr lang="en-GB" sz="9600" b="1" dirty="0"/>
          </a:p>
        </p:txBody>
      </p:sp>
      <p:pic>
        <p:nvPicPr>
          <p:cNvPr id="25602" name="Picture 2" descr="http://t0.gstatic.com/images?q=tbn:ANd9GcS0tf7cy9RNAXvc2eVbEwYXtvZVQX6OlEByBZF4HwJjzXLdTmbq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764704"/>
            <a:ext cx="3744416" cy="2881445"/>
          </a:xfrm>
          <a:prstGeom prst="rect">
            <a:avLst/>
          </a:prstGeom>
          <a:noFill/>
        </p:spPr>
      </p:pic>
      <p:pic>
        <p:nvPicPr>
          <p:cNvPr id="25604" name="Picture 4" descr="http://t3.gstatic.com/images?q=tbn:ANd9GcQR1oyg2VK3_9rVfxJQXskuSiS9kAOtnZpUYLBN2ozLfOMQz-tIa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221088"/>
            <a:ext cx="3024336" cy="2336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b="1" dirty="0" smtClean="0">
                <a:latin typeface="+mn-lt"/>
              </a:rPr>
              <a:t>Strengths of participant observation</a:t>
            </a:r>
            <a:endParaRPr lang="en-GB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GB" b="1" dirty="0" smtClean="0">
                <a:ea typeface="Batang" pitchFamily="18" charset="-127"/>
              </a:rPr>
              <a:t>Validity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b="1" dirty="0" smtClean="0">
                <a:ea typeface="Batang" pitchFamily="18" charset="-127"/>
              </a:rPr>
              <a:t>Insight</a:t>
            </a:r>
            <a:r>
              <a:rPr lang="en-GB" dirty="0" smtClean="0">
                <a:ea typeface="Batang" pitchFamily="18" charset="-127"/>
              </a:rPr>
              <a:t> ‘as I sat and listened, I learned the answers to questions that I would not have had the sense to ask’ (Whyte)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Other methods rely on prior knowledge i.e. What questions to ask</a:t>
            </a:r>
            <a:endParaRPr lang="en-GB" dirty="0"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atin typeface="+mn-lt"/>
              </a:rPr>
              <a:t>Strengths contd...</a:t>
            </a:r>
            <a:endParaRPr lang="en-GB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r>
              <a:rPr lang="en-GB" dirty="0" smtClean="0">
                <a:ea typeface="Batang" pitchFamily="18" charset="-127"/>
              </a:rPr>
              <a:t>Insider’s view</a:t>
            </a:r>
          </a:p>
          <a:p>
            <a:pPr>
              <a:buNone/>
            </a:pPr>
            <a:r>
              <a:rPr lang="en-GB" dirty="0" smtClean="0">
                <a:ea typeface="Batang" pitchFamily="18" charset="-127"/>
              </a:rPr>
              <a:t>		(not reflecting priorities of 	researcher </a:t>
            </a:r>
            <a:r>
              <a:rPr lang="en-GB" dirty="0" err="1" smtClean="0">
                <a:ea typeface="Batang" pitchFamily="18" charset="-127"/>
              </a:rPr>
              <a:t>eg</a:t>
            </a:r>
            <a:r>
              <a:rPr lang="en-GB" dirty="0" smtClean="0">
                <a:ea typeface="Batang" pitchFamily="18" charset="-127"/>
              </a:rPr>
              <a:t>. in questionnaires)</a:t>
            </a:r>
          </a:p>
          <a:p>
            <a:pPr>
              <a:buNone/>
            </a:pPr>
            <a:endParaRPr lang="en-GB" sz="12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Practicality</a:t>
            </a:r>
          </a:p>
          <a:p>
            <a:pPr lvl="1"/>
            <a:r>
              <a:rPr lang="en-GB" dirty="0" smtClean="0">
                <a:ea typeface="Batang" pitchFamily="18" charset="-127"/>
              </a:rPr>
              <a:t>i.e. Groups closed to outsiders</a:t>
            </a:r>
          </a:p>
          <a:p>
            <a:pPr lvl="1"/>
            <a:r>
              <a:rPr lang="en-GB" dirty="0" smtClean="0">
                <a:ea typeface="Batang" pitchFamily="18" charset="-127"/>
              </a:rPr>
              <a:t>Criminal/devious groups</a:t>
            </a:r>
          </a:p>
          <a:p>
            <a:pPr lvl="1"/>
            <a:r>
              <a:rPr lang="en-GB" dirty="0" smtClean="0">
                <a:ea typeface="Batang" pitchFamily="18" charset="-127"/>
              </a:rPr>
              <a:t>Hostile to wider society</a:t>
            </a:r>
          </a:p>
          <a:p>
            <a:pPr lvl="1"/>
            <a:r>
              <a:rPr lang="en-GB" dirty="0" smtClean="0">
                <a:ea typeface="Batang" pitchFamily="18" charset="-127"/>
              </a:rPr>
              <a:t>Makes joining, participation and obtaining cooperation and trust difficult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en-GB" sz="5400" b="1" smtClean="0">
                <a:latin typeface="+mn-lt"/>
              </a:rPr>
              <a:t>Limitations </a:t>
            </a:r>
            <a:r>
              <a:rPr lang="en-GB" sz="5400" b="1" dirty="0" smtClean="0">
                <a:latin typeface="+mn-lt"/>
              </a:rPr>
              <a:t>of participant observation</a:t>
            </a:r>
            <a:endParaRPr lang="en-GB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46449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ea typeface="Batang" pitchFamily="18" charset="-127"/>
              </a:rPr>
              <a:t>Time, money &amp; personal cost/danger</a:t>
            </a:r>
          </a:p>
          <a:p>
            <a:endParaRPr lang="en-GB" sz="14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Loss of objectivity	(‘go native’)</a:t>
            </a:r>
          </a:p>
          <a:p>
            <a:endParaRPr lang="en-GB" sz="14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Changing behaviour (overt)</a:t>
            </a:r>
          </a:p>
          <a:p>
            <a:endParaRPr lang="en-GB" sz="13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Reliability</a:t>
            </a:r>
          </a:p>
          <a:p>
            <a:endParaRPr lang="en-GB" sz="1000" dirty="0" smtClean="0">
              <a:ea typeface="Batang" pitchFamily="18" charset="-127"/>
            </a:endParaRPr>
          </a:p>
          <a:p>
            <a:pPr lvl="1"/>
            <a:r>
              <a:rPr lang="en-GB" dirty="0" smtClean="0">
                <a:ea typeface="Batang" pitchFamily="18" charset="-127"/>
              </a:rPr>
              <a:t>Personal qualities of researcher</a:t>
            </a:r>
          </a:p>
          <a:p>
            <a:pPr lvl="1"/>
            <a:r>
              <a:rPr lang="en-GB" dirty="0" smtClean="0">
                <a:ea typeface="Batang" pitchFamily="18" charset="-127"/>
              </a:rPr>
              <a:t>Impossible to replicate</a:t>
            </a:r>
          </a:p>
          <a:p>
            <a:pPr lvl="1"/>
            <a:endParaRPr lang="en-GB" sz="12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Generalisation</a:t>
            </a:r>
          </a:p>
          <a:p>
            <a:endParaRPr lang="en-GB" sz="11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Ethics</a:t>
            </a:r>
          </a:p>
          <a:p>
            <a:pPr lvl="1"/>
            <a:endParaRPr lang="en-GB" dirty="0" smtClean="0"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83568" y="980728"/>
            <a:ext cx="7704856" cy="50405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547664" y="1556792"/>
            <a:ext cx="6048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latin typeface="+mj-lt"/>
              </a:rPr>
              <a:t>Why would you use observation?</a:t>
            </a:r>
            <a:endParaRPr lang="en-GB" sz="8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179512" y="188640"/>
            <a:ext cx="8784976" cy="64807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79512" y="188640"/>
            <a:ext cx="8784976" cy="64807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79712" y="332656"/>
            <a:ext cx="504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Covert observation</a:t>
            </a:r>
            <a:endParaRPr lang="en-GB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4725144"/>
            <a:ext cx="504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Overt observation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492896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Participant observation</a:t>
            </a:r>
            <a:endParaRPr lang="en-GB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43600" y="1916832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Non-Participant observation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dirty="0" smtClean="0">
                <a:latin typeface="+mn-lt"/>
              </a:rPr>
              <a:t>Participant Observation</a:t>
            </a:r>
            <a:endParaRPr lang="en-GB" sz="6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276872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ea typeface="Batang" pitchFamily="18" charset="-127"/>
              </a:rPr>
              <a:t>Researcher joining in with the group or community they are studying</a:t>
            </a:r>
            <a:endParaRPr lang="en-GB" sz="4000" dirty="0">
              <a:ea typeface="Batang" pitchFamily="18" charset="-127"/>
            </a:endParaRPr>
          </a:p>
        </p:txBody>
      </p:sp>
      <p:pic>
        <p:nvPicPr>
          <p:cNvPr id="3073" name="Picture 1" descr="C:\Users\Lizzie\AppData\Local\Microsoft\Windows\Temporary Internet Files\Content.IE5\BYZIT9LF\MC9003891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789040"/>
            <a:ext cx="2088232" cy="2710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r>
              <a:rPr lang="en-GB" dirty="0" smtClean="0">
                <a:ea typeface="Batang" pitchFamily="18" charset="-127"/>
              </a:rPr>
              <a:t>To develop an understanding of the world from a point of view of the subjects of the research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Gain understanding through understanding people’s meanings</a:t>
            </a:r>
          </a:p>
          <a:p>
            <a:endParaRPr lang="en-GB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‘get inside people’s heads’</a:t>
            </a:r>
          </a:p>
          <a:p>
            <a:pPr>
              <a:buNone/>
            </a:pPr>
            <a:r>
              <a:rPr lang="en-GB" dirty="0" smtClean="0">
                <a:ea typeface="Batang" pitchFamily="18" charset="-127"/>
              </a:rPr>
              <a:t>			</a:t>
            </a:r>
            <a:r>
              <a:rPr lang="en-GB" i="1" dirty="0" smtClean="0">
                <a:ea typeface="Batang" pitchFamily="18" charset="-127"/>
              </a:rPr>
              <a:t>see the world as they do and 		how they make sense of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7624" y="548680"/>
            <a:ext cx="6768752" cy="26642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67744" y="1196752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verstehen</a:t>
            </a:r>
            <a:endParaRPr lang="en-GB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861048"/>
            <a:ext cx="820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a typeface="Batang" pitchFamily="18" charset="-127"/>
              </a:rPr>
              <a:t>Understanding developed through empathy or close identification</a:t>
            </a:r>
            <a:endParaRPr lang="en-GB" sz="4400" b="1" dirty="0"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>
                <a:latin typeface="+mn-lt"/>
              </a:rPr>
              <a:t>Laud Humphreys</a:t>
            </a:r>
            <a:endParaRPr lang="en-GB" sz="8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dirty="0" smtClean="0">
                <a:ea typeface="Batang" pitchFamily="18" charset="-127"/>
              </a:rPr>
              <a:t>‘Tearoom Trade’ 1970</a:t>
            </a:r>
          </a:p>
          <a:p>
            <a:endParaRPr lang="en-GB" sz="24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Casual sex between men in public toilets</a:t>
            </a:r>
          </a:p>
          <a:p>
            <a:endParaRPr lang="en-GB" sz="2400" dirty="0" smtClean="0">
              <a:ea typeface="Batang" pitchFamily="18" charset="-127"/>
            </a:endParaRPr>
          </a:p>
          <a:p>
            <a:r>
              <a:rPr lang="en-GB" dirty="0" smtClean="0">
                <a:ea typeface="Batang" pitchFamily="18" charset="-127"/>
              </a:rPr>
              <a:t>‘Watch-queen’</a:t>
            </a:r>
          </a:p>
          <a:p>
            <a:endParaRPr lang="en-GB" dirty="0">
              <a:ea typeface="Batang" pitchFamily="18" charset="-127"/>
            </a:endParaRPr>
          </a:p>
        </p:txBody>
      </p:sp>
      <p:pic>
        <p:nvPicPr>
          <p:cNvPr id="20482" name="Picture 2" descr="http://t0.gstatic.com/images?q=tbn:ANd9GcQG0Em-mrBlpVL3VTIFpY3r2Wd-WTmIk7G96XFGq8XpstxanZcM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460566"/>
            <a:ext cx="2232248" cy="3397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William Whyte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‘Street Corner Society’  (1955)</a:t>
            </a:r>
          </a:p>
          <a:p>
            <a:endParaRPr lang="en-GB" dirty="0" smtClean="0"/>
          </a:p>
          <a:p>
            <a:r>
              <a:rPr lang="en-GB" dirty="0" smtClean="0"/>
              <a:t>‘Cornerville’</a:t>
            </a:r>
          </a:p>
          <a:p>
            <a:endParaRPr lang="en-GB" dirty="0" smtClean="0"/>
          </a:p>
          <a:p>
            <a:r>
              <a:rPr lang="en-GB" dirty="0" smtClean="0"/>
              <a:t>‘Norton Street Gang’</a:t>
            </a:r>
          </a:p>
          <a:p>
            <a:endParaRPr lang="en-GB" dirty="0" smtClean="0"/>
          </a:p>
          <a:p>
            <a:r>
              <a:rPr lang="en-GB" dirty="0" smtClean="0"/>
              <a:t>Doc</a:t>
            </a:r>
          </a:p>
        </p:txBody>
      </p:sp>
      <p:pic>
        <p:nvPicPr>
          <p:cNvPr id="4" name="il_fi" descr="http://www.s-cool.co.uk/category/assets/learn_its/alevel/sociology/methods/an-example-of-participant-observation/2007-12-17_17195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708920"/>
            <a:ext cx="2817670" cy="362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399</Words>
  <Application>Microsoft Office PowerPoint</Application>
  <PresentationFormat>On-screen Show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Social Research Methods</vt:lpstr>
      <vt:lpstr>Slide 2</vt:lpstr>
      <vt:lpstr>Slide 3</vt:lpstr>
      <vt:lpstr>Slide 4</vt:lpstr>
      <vt:lpstr>Participant Observation</vt:lpstr>
      <vt:lpstr>Slide 6</vt:lpstr>
      <vt:lpstr>Slide 7</vt:lpstr>
      <vt:lpstr>Laud Humphreys</vt:lpstr>
      <vt:lpstr>William Whyte</vt:lpstr>
      <vt:lpstr>Covert </vt:lpstr>
      <vt:lpstr>Problems with covert role...</vt:lpstr>
      <vt:lpstr>Overt</vt:lpstr>
      <vt:lpstr>Problems with overt role...</vt:lpstr>
      <vt:lpstr>Eileen Barker</vt:lpstr>
      <vt:lpstr>Slide 15</vt:lpstr>
      <vt:lpstr>Getting in</vt:lpstr>
      <vt:lpstr>Staying in</vt:lpstr>
      <vt:lpstr>Getting out</vt:lpstr>
      <vt:lpstr>Slide 19</vt:lpstr>
      <vt:lpstr>Non-Participant Observation</vt:lpstr>
      <vt:lpstr>Slide 21</vt:lpstr>
      <vt:lpstr>Strengths of participant observation</vt:lpstr>
      <vt:lpstr>Strengths contd...</vt:lpstr>
      <vt:lpstr>Limitations of participant observation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55</cp:revision>
  <dcterms:created xsi:type="dcterms:W3CDTF">2011-04-03T14:08:04Z</dcterms:created>
  <dcterms:modified xsi:type="dcterms:W3CDTF">2011-05-07T17:23:56Z</dcterms:modified>
</cp:coreProperties>
</file>