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5" r:id="rId5"/>
    <p:sldId id="260" r:id="rId6"/>
    <p:sldId id="261" r:id="rId7"/>
    <p:sldId id="263" r:id="rId8"/>
    <p:sldId id="264"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698F90-E631-4E54-83F8-CCE985F9E313}" type="datetimeFigureOut">
              <a:rPr lang="en-GB" smtClean="0"/>
              <a:t>08/05/2011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E39AC-4DE6-4E91-8B28-EB004492C95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698F90-E631-4E54-83F8-CCE985F9E313}" type="datetimeFigureOut">
              <a:rPr lang="en-GB" smtClean="0"/>
              <a:t>08/05/2011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E39AC-4DE6-4E91-8B28-EB004492C95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698F90-E631-4E54-83F8-CCE985F9E313}" type="datetimeFigureOut">
              <a:rPr lang="en-GB" smtClean="0"/>
              <a:t>08/05/2011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E39AC-4DE6-4E91-8B28-EB004492C95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698F90-E631-4E54-83F8-CCE985F9E313}" type="datetimeFigureOut">
              <a:rPr lang="en-GB" smtClean="0"/>
              <a:t>08/05/2011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E39AC-4DE6-4E91-8B28-EB004492C95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98F90-E631-4E54-83F8-CCE985F9E313}" type="datetimeFigureOut">
              <a:rPr lang="en-GB" smtClean="0"/>
              <a:t>08/05/2011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E39AC-4DE6-4E91-8B28-EB004492C95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698F90-E631-4E54-83F8-CCE985F9E313}" type="datetimeFigureOut">
              <a:rPr lang="en-GB" smtClean="0"/>
              <a:t>08/05/2011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E39AC-4DE6-4E91-8B28-EB004492C95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8698F90-E631-4E54-83F8-CCE985F9E313}" type="datetimeFigureOut">
              <a:rPr lang="en-GB" smtClean="0"/>
              <a:t>08/05/2011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DE39AC-4DE6-4E91-8B28-EB004492C95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698F90-E631-4E54-83F8-CCE985F9E313}" type="datetimeFigureOut">
              <a:rPr lang="en-GB" smtClean="0"/>
              <a:t>08/05/2011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DE39AC-4DE6-4E91-8B28-EB004492C95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98F90-E631-4E54-83F8-CCE985F9E313}" type="datetimeFigureOut">
              <a:rPr lang="en-GB" smtClean="0"/>
              <a:t>08/05/2011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DE39AC-4DE6-4E91-8B28-EB004492C95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98F90-E631-4E54-83F8-CCE985F9E313}" type="datetimeFigureOut">
              <a:rPr lang="en-GB" smtClean="0"/>
              <a:t>08/05/2011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E39AC-4DE6-4E91-8B28-EB004492C95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98F90-E631-4E54-83F8-CCE985F9E313}" type="datetimeFigureOut">
              <a:rPr lang="en-GB" smtClean="0"/>
              <a:t>08/05/2011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E39AC-4DE6-4E91-8B28-EB004492C95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98F90-E631-4E54-83F8-CCE985F9E313}" type="datetimeFigureOut">
              <a:rPr lang="en-GB" smtClean="0"/>
              <a:t>08/05/2011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E39AC-4DE6-4E91-8B28-EB004492C95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48680"/>
            <a:ext cx="6480720" cy="3960440"/>
          </a:xfrm>
        </p:spPr>
        <p:txBody>
          <a:bodyPr>
            <a:noAutofit/>
          </a:bodyPr>
          <a:lstStyle/>
          <a:p>
            <a:r>
              <a:rPr lang="en-GB" sz="8000" b="1" dirty="0" smtClean="0"/>
              <a:t>Health Inequalities</a:t>
            </a:r>
            <a:endParaRPr lang="en-GB" sz="8000" b="1" dirty="0"/>
          </a:p>
        </p:txBody>
      </p:sp>
      <p:pic>
        <p:nvPicPr>
          <p:cNvPr id="4" name="Picture 14" descr="http://www.beautynationpl.com/en/images_en/docfile6.jpg"/>
          <p:cNvPicPr>
            <a:picLocks noChangeAspect="1" noChangeArrowheads="1"/>
          </p:cNvPicPr>
          <p:nvPr/>
        </p:nvPicPr>
        <p:blipFill>
          <a:blip r:embed="rId2" cstate="print"/>
          <a:srcRect/>
          <a:stretch>
            <a:fillRect/>
          </a:stretch>
        </p:blipFill>
        <p:spPr bwMode="auto">
          <a:xfrm>
            <a:off x="6084168" y="2348880"/>
            <a:ext cx="2804324" cy="406627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normAutofit fontScale="90000"/>
          </a:bodyPr>
          <a:lstStyle/>
          <a:p>
            <a:r>
              <a:rPr lang="en-GB" i="1" dirty="0" smtClean="0"/>
              <a:t>“The poorest in our society are hit harder than the well off by most of the major causes of death. Poor people are ill more often and die sooner. The life expectancy of those higher up the social scale has improved more than those lower down. This inequality has widened since the early 1980s”</a:t>
            </a:r>
            <a:endParaRPr lang="en-GB" i="1" dirty="0"/>
          </a:p>
        </p:txBody>
      </p:sp>
      <p:sp>
        <p:nvSpPr>
          <p:cNvPr id="4" name="Rectangle 3"/>
          <p:cNvSpPr/>
          <p:nvPr/>
        </p:nvSpPr>
        <p:spPr>
          <a:xfrm>
            <a:off x="5508104" y="6165304"/>
            <a:ext cx="3149452" cy="400110"/>
          </a:xfrm>
          <a:prstGeom prst="rect">
            <a:avLst/>
          </a:prstGeom>
        </p:spPr>
        <p:txBody>
          <a:bodyPr wrap="none">
            <a:spAutoFit/>
          </a:bodyPr>
          <a:lstStyle/>
          <a:p>
            <a:r>
              <a:rPr lang="en-GB" sz="2000" b="1" dirty="0" smtClean="0"/>
              <a:t>Our Healthier Nation (1998)</a:t>
            </a:r>
            <a:endParaRPr lang="en-GB" sz="2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Some facts... </a:t>
            </a:r>
            <a:r>
              <a:rPr lang="en-GB" sz="2800" b="1" dirty="0" smtClean="0"/>
              <a:t>(Browne 2002)</a:t>
            </a:r>
            <a:endParaRPr lang="en-GB" b="1" dirty="0"/>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n-GB" dirty="0" smtClean="0"/>
              <a:t>The death rate in class V (unskilled manual workers) is about twice that of class I (professionals)</a:t>
            </a:r>
          </a:p>
          <a:p>
            <a:endParaRPr lang="en-GB" sz="1600" dirty="0" smtClean="0"/>
          </a:p>
          <a:p>
            <a:r>
              <a:rPr lang="en-GB" dirty="0" smtClean="0"/>
              <a:t>A person born into social class I lives on average about 7 years longer than someone in social class V</a:t>
            </a:r>
          </a:p>
          <a:p>
            <a:endParaRPr lang="en-GB" sz="1600" dirty="0" smtClean="0"/>
          </a:p>
          <a:p>
            <a:r>
              <a:rPr lang="en-GB" dirty="0" smtClean="0"/>
              <a:t>Men and women in class V have twice the chance of dying before teaching retirement age of people in class I</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r>
              <a:rPr lang="en-GB" sz="2800" dirty="0" smtClean="0"/>
              <a:t>Lung cancer and stomach cancer occur twice as often among men in manual jobs as among men in professional jobs</a:t>
            </a:r>
          </a:p>
          <a:p>
            <a:endParaRPr lang="en-GB" sz="1600" dirty="0"/>
          </a:p>
          <a:p>
            <a:r>
              <a:rPr lang="en-GB" sz="2800" dirty="0" smtClean="0"/>
              <a:t>Four times as many women die of cervical cancer in social class V as in social class I</a:t>
            </a:r>
          </a:p>
          <a:p>
            <a:endParaRPr lang="en-GB" sz="1600" dirty="0" smtClean="0"/>
          </a:p>
          <a:p>
            <a:r>
              <a:rPr lang="en-GB" sz="2800" dirty="0" smtClean="0"/>
              <a:t>Working class people go to see the doctors far more often and for a wider range of health problems than do people in professional jobs</a:t>
            </a:r>
          </a:p>
          <a:p>
            <a:endParaRPr lang="en-GB" sz="1600" dirty="0" smtClean="0"/>
          </a:p>
          <a:p>
            <a:r>
              <a:rPr lang="en-GB" sz="2800" dirty="0" smtClean="0"/>
              <a:t>Long-standing illness is around 50% higher among unskilled manual workers than for class I professionals</a:t>
            </a:r>
            <a:endParaRPr lang="en-GB"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Explanations of Health Inequalities</a:t>
            </a:r>
            <a:endParaRPr lang="en-GB" b="1"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Artefact</a:t>
            </a:r>
          </a:p>
          <a:p>
            <a:pPr marL="514350" indent="-514350">
              <a:buFont typeface="+mj-lt"/>
              <a:buAutoNum type="arabicPeriod"/>
            </a:pPr>
            <a:endParaRPr lang="en-GB" dirty="0" smtClean="0"/>
          </a:p>
          <a:p>
            <a:pPr marL="514350" indent="-514350">
              <a:buFont typeface="+mj-lt"/>
              <a:buAutoNum type="arabicPeriod"/>
            </a:pPr>
            <a:r>
              <a:rPr lang="en-GB" dirty="0" smtClean="0"/>
              <a:t>Natural or social selection</a:t>
            </a:r>
          </a:p>
          <a:p>
            <a:pPr marL="514350" indent="-514350">
              <a:buFont typeface="+mj-lt"/>
              <a:buAutoNum type="arabicPeriod"/>
            </a:pPr>
            <a:endParaRPr lang="en-GB" dirty="0" smtClean="0"/>
          </a:p>
          <a:p>
            <a:pPr marL="514350" indent="-514350">
              <a:buFont typeface="+mj-lt"/>
              <a:buAutoNum type="arabicPeriod"/>
            </a:pPr>
            <a:r>
              <a:rPr lang="en-GB" dirty="0" smtClean="0"/>
              <a:t>Cultural </a:t>
            </a:r>
          </a:p>
          <a:p>
            <a:pPr marL="514350" indent="-514350">
              <a:buFont typeface="+mj-lt"/>
              <a:buAutoNum type="arabicPeriod"/>
            </a:pPr>
            <a:endParaRPr lang="en-GB" dirty="0" smtClean="0"/>
          </a:p>
          <a:p>
            <a:pPr marL="514350" indent="-514350">
              <a:buFont typeface="+mj-lt"/>
              <a:buAutoNum type="arabicPeriod"/>
            </a:pPr>
            <a:r>
              <a:rPr lang="en-GB" dirty="0" smtClean="0"/>
              <a:t>Material</a:t>
            </a:r>
          </a:p>
          <a:p>
            <a:pPr marL="514350" indent="-514350">
              <a:buFont typeface="+mj-lt"/>
              <a:buAutoNum type="arabicPeriod"/>
            </a:pP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Artefact</a:t>
            </a:r>
            <a:endParaRPr lang="en-GB" dirty="0"/>
          </a:p>
        </p:txBody>
      </p:sp>
      <p:sp>
        <p:nvSpPr>
          <p:cNvPr id="3" name="Content Placeholder 2"/>
          <p:cNvSpPr>
            <a:spLocks noGrp="1"/>
          </p:cNvSpPr>
          <p:nvPr>
            <p:ph idx="1"/>
          </p:nvPr>
        </p:nvSpPr>
        <p:spPr>
          <a:xfrm>
            <a:off x="457200" y="1484784"/>
            <a:ext cx="8229600" cy="4641379"/>
          </a:xfrm>
        </p:spPr>
        <p:txBody>
          <a:bodyPr/>
          <a:lstStyle/>
          <a:p>
            <a:r>
              <a:rPr lang="en-GB" dirty="0"/>
              <a:t>The relationship is </a:t>
            </a:r>
            <a:r>
              <a:rPr lang="en-GB" dirty="0" smtClean="0"/>
              <a:t>a result of </a:t>
            </a:r>
            <a:r>
              <a:rPr lang="en-GB" dirty="0"/>
              <a:t>measurement systems </a:t>
            </a:r>
            <a:r>
              <a:rPr lang="en-GB" dirty="0" smtClean="0"/>
              <a:t>used</a:t>
            </a:r>
          </a:p>
          <a:p>
            <a:endParaRPr lang="en-GB" dirty="0" smtClean="0"/>
          </a:p>
          <a:p>
            <a:r>
              <a:rPr lang="en-GB" dirty="0" smtClean="0"/>
              <a:t>What determines a person’s social class?</a:t>
            </a:r>
          </a:p>
          <a:p>
            <a:pPr>
              <a:buNone/>
            </a:pPr>
            <a:r>
              <a:rPr lang="en-GB" sz="2800" dirty="0"/>
              <a:t>	</a:t>
            </a:r>
            <a:r>
              <a:rPr lang="en-GB" sz="2800" dirty="0" smtClean="0"/>
              <a:t>(occupation, property ownership, educational status, access to social resources)</a:t>
            </a:r>
          </a:p>
          <a:p>
            <a:pPr>
              <a:buNone/>
            </a:pPr>
            <a:endParaRPr lang="en-GB" sz="2800" dirty="0"/>
          </a:p>
          <a:p>
            <a:r>
              <a:rPr lang="en-GB" dirty="0" smtClean="0"/>
              <a:t>How is ‘good health’ or ‘bad health’ measured</a:t>
            </a:r>
          </a:p>
        </p:txBody>
      </p:sp>
      <p:pic>
        <p:nvPicPr>
          <p:cNvPr id="6146" name="Picture 2" descr="C:\Users\Lizzie\AppData\Local\Microsoft\Windows\Temporary Internet Files\Content.IE5\BYZIT9LF\MC900434859[1].png"/>
          <p:cNvPicPr>
            <a:picLocks noChangeAspect="1" noChangeArrowheads="1"/>
          </p:cNvPicPr>
          <p:nvPr/>
        </p:nvPicPr>
        <p:blipFill>
          <a:blip r:embed="rId2" cstate="print"/>
          <a:srcRect/>
          <a:stretch>
            <a:fillRect/>
          </a:stretch>
        </p:blipFill>
        <p:spPr bwMode="auto">
          <a:xfrm>
            <a:off x="7596336" y="2204864"/>
            <a:ext cx="1361306" cy="136130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2. </a:t>
            </a:r>
            <a:r>
              <a:rPr lang="en-GB" dirty="0" smtClean="0"/>
              <a:t>Natural or social selection</a:t>
            </a:r>
            <a:endParaRPr lang="en-GB" dirty="0"/>
          </a:p>
        </p:txBody>
      </p:sp>
      <p:sp>
        <p:nvSpPr>
          <p:cNvPr id="3" name="Content Placeholder 2"/>
          <p:cNvSpPr>
            <a:spLocks noGrp="1"/>
          </p:cNvSpPr>
          <p:nvPr>
            <p:ph idx="1"/>
          </p:nvPr>
        </p:nvSpPr>
        <p:spPr/>
        <p:txBody>
          <a:bodyPr/>
          <a:lstStyle/>
          <a:p>
            <a:r>
              <a:rPr lang="en-GB" dirty="0" smtClean="0"/>
              <a:t>The </a:t>
            </a:r>
            <a:r>
              <a:rPr lang="en-GB" dirty="0"/>
              <a:t>sickly will slide down the social scale </a:t>
            </a:r>
            <a:endParaRPr lang="en-GB" dirty="0" smtClean="0"/>
          </a:p>
          <a:p>
            <a:endParaRPr lang="en-GB" dirty="0" smtClean="0"/>
          </a:p>
          <a:p>
            <a:r>
              <a:rPr lang="en-GB" dirty="0" smtClean="0"/>
              <a:t>While </a:t>
            </a:r>
            <a:r>
              <a:rPr lang="en-GB" dirty="0"/>
              <a:t>the robust will have a greater chance of social </a:t>
            </a:r>
            <a:r>
              <a:rPr lang="en-GB" dirty="0" smtClean="0"/>
              <a:t>advancement</a:t>
            </a:r>
          </a:p>
          <a:p>
            <a:endParaRPr lang="en-GB" dirty="0"/>
          </a:p>
          <a:p>
            <a:r>
              <a:rPr lang="en-GB" dirty="0" smtClean="0"/>
              <a:t>Consequences of ill health (i.e. </a:t>
            </a:r>
            <a:r>
              <a:rPr lang="en-US" dirty="0" smtClean="0"/>
              <a:t>disability, unemployment, or demotion)</a:t>
            </a:r>
            <a:endParaRPr lang="en-GB" dirty="0"/>
          </a:p>
        </p:txBody>
      </p:sp>
      <p:pic>
        <p:nvPicPr>
          <p:cNvPr id="7170" name="Picture 2" descr="C:\Program Files (x86)\Microsoft Office\MEDIA\CAGCAT10\j0293238.wmf"/>
          <p:cNvPicPr>
            <a:picLocks noChangeAspect="1" noChangeArrowheads="1"/>
          </p:cNvPicPr>
          <p:nvPr/>
        </p:nvPicPr>
        <p:blipFill>
          <a:blip r:embed="rId2" cstate="print"/>
          <a:srcRect/>
          <a:stretch>
            <a:fillRect/>
          </a:stretch>
        </p:blipFill>
        <p:spPr bwMode="auto">
          <a:xfrm>
            <a:off x="6876256" y="5085184"/>
            <a:ext cx="1750162" cy="129204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Cultural</a:t>
            </a:r>
            <a:endParaRPr lang="en-GB" dirty="0"/>
          </a:p>
        </p:txBody>
      </p:sp>
      <p:sp>
        <p:nvSpPr>
          <p:cNvPr id="3" name="Content Placeholder 2"/>
          <p:cNvSpPr>
            <a:spLocks noGrp="1"/>
          </p:cNvSpPr>
          <p:nvPr>
            <p:ph idx="1"/>
          </p:nvPr>
        </p:nvSpPr>
        <p:spPr/>
        <p:txBody>
          <a:bodyPr/>
          <a:lstStyle/>
          <a:p>
            <a:r>
              <a:rPr lang="en-GB" dirty="0" smtClean="0"/>
              <a:t>Lower </a:t>
            </a:r>
            <a:r>
              <a:rPr lang="en-GB" dirty="0"/>
              <a:t>social classes prefer less healthy </a:t>
            </a:r>
            <a:r>
              <a:rPr lang="en-GB" dirty="0" smtClean="0"/>
              <a:t>lifestyles</a:t>
            </a:r>
            <a:r>
              <a:rPr lang="en-GB" dirty="0"/>
              <a:t> </a:t>
            </a:r>
            <a:endParaRPr lang="en-GB" dirty="0" smtClean="0"/>
          </a:p>
          <a:p>
            <a:endParaRPr lang="en-GB" dirty="0"/>
          </a:p>
          <a:p>
            <a:r>
              <a:rPr lang="en-GB" dirty="0" smtClean="0"/>
              <a:t>i.e. diet, exercise, smoking etc</a:t>
            </a:r>
            <a:br>
              <a:rPr lang="en-GB" dirty="0" smtClean="0"/>
            </a:br>
            <a:r>
              <a:rPr lang="en-GB" dirty="0" smtClean="0"/>
              <a:t/>
            </a:r>
            <a:br>
              <a:rPr lang="en-GB" dirty="0" smtClean="0"/>
            </a:br>
            <a:r>
              <a:rPr lang="en-GB" dirty="0" smtClean="0"/>
              <a:t>CULTURAL DEPRIVATION</a:t>
            </a:r>
          </a:p>
          <a:p>
            <a:endParaRPr lang="en-GB" dirty="0"/>
          </a:p>
          <a:p>
            <a:r>
              <a:rPr lang="en-GB" dirty="0" smtClean="0"/>
              <a:t>This is why they have lower levels of health</a:t>
            </a:r>
          </a:p>
          <a:p>
            <a:endParaRPr lang="en-GB" dirty="0"/>
          </a:p>
        </p:txBody>
      </p:sp>
      <p:pic>
        <p:nvPicPr>
          <p:cNvPr id="8194" name="Picture 2" descr="C:\Users\Lizzie\AppData\Local\Microsoft\Windows\Temporary Internet Files\Content.IE5\BYZIT9LF\MC900433872[1].png"/>
          <p:cNvPicPr>
            <a:picLocks noChangeAspect="1" noChangeArrowheads="1"/>
          </p:cNvPicPr>
          <p:nvPr/>
        </p:nvPicPr>
        <p:blipFill>
          <a:blip r:embed="rId2" cstate="print"/>
          <a:srcRect/>
          <a:stretch>
            <a:fillRect/>
          </a:stretch>
        </p:blipFill>
        <p:spPr bwMode="auto">
          <a:xfrm>
            <a:off x="7487816" y="2132856"/>
            <a:ext cx="1656184" cy="1656184"/>
          </a:xfrm>
          <a:prstGeom prst="rect">
            <a:avLst/>
          </a:prstGeom>
          <a:noFill/>
        </p:spPr>
      </p:pic>
      <p:pic>
        <p:nvPicPr>
          <p:cNvPr id="8195" name="Picture 3" descr="C:\Users\Lizzie\AppData\Local\Microsoft\Windows\Temporary Internet Files\Content.IE5\ZXACY18P\MC900232467[1].wmf"/>
          <p:cNvPicPr>
            <a:picLocks noChangeAspect="1" noChangeArrowheads="1"/>
          </p:cNvPicPr>
          <p:nvPr/>
        </p:nvPicPr>
        <p:blipFill>
          <a:blip r:embed="rId3" cstate="print"/>
          <a:srcRect/>
          <a:stretch>
            <a:fillRect/>
          </a:stretch>
        </p:blipFill>
        <p:spPr bwMode="auto">
          <a:xfrm>
            <a:off x="6372200" y="3861048"/>
            <a:ext cx="1584176" cy="116967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Material</a:t>
            </a:r>
            <a:endParaRPr lang="en-GB" dirty="0"/>
          </a:p>
        </p:txBody>
      </p:sp>
      <p:sp>
        <p:nvSpPr>
          <p:cNvPr id="3" name="Content Placeholder 2"/>
          <p:cNvSpPr>
            <a:spLocks noGrp="1"/>
          </p:cNvSpPr>
          <p:nvPr>
            <p:ph idx="1"/>
          </p:nvPr>
        </p:nvSpPr>
        <p:spPr/>
        <p:txBody>
          <a:bodyPr/>
          <a:lstStyle/>
          <a:p>
            <a:r>
              <a:rPr lang="en-GB" dirty="0" smtClean="0"/>
              <a:t>Blames </a:t>
            </a:r>
            <a:r>
              <a:rPr lang="en-GB" dirty="0"/>
              <a:t>poverty, poor housing conditions, lack of resources in health and educational provision </a:t>
            </a:r>
            <a:endParaRPr lang="en-GB" dirty="0" smtClean="0"/>
          </a:p>
          <a:p>
            <a:r>
              <a:rPr lang="en-GB" dirty="0" smtClean="0"/>
              <a:t>Higher </a:t>
            </a:r>
            <a:r>
              <a:rPr lang="en-GB" dirty="0"/>
              <a:t>risk </a:t>
            </a:r>
            <a:r>
              <a:rPr lang="en-GB" dirty="0" smtClean="0"/>
              <a:t>occupations (manual)</a:t>
            </a:r>
          </a:p>
          <a:p>
            <a:endParaRPr lang="en-GB" dirty="0"/>
          </a:p>
          <a:p>
            <a:r>
              <a:rPr lang="en-GB" dirty="0" smtClean="0"/>
              <a:t>ECONOMIC DEPRIVATION</a:t>
            </a:r>
          </a:p>
          <a:p>
            <a:pPr>
              <a:buNone/>
            </a:pPr>
            <a:endParaRPr lang="en-GB" dirty="0"/>
          </a:p>
        </p:txBody>
      </p:sp>
      <p:pic>
        <p:nvPicPr>
          <p:cNvPr id="9218" name="Picture 2" descr="C:\Users\Lizzie\AppData\Local\Microsoft\Windows\Temporary Internet Files\Content.IE5\R1EJCH40\MC900433856[1].png"/>
          <p:cNvPicPr>
            <a:picLocks noChangeAspect="1" noChangeArrowheads="1"/>
          </p:cNvPicPr>
          <p:nvPr/>
        </p:nvPicPr>
        <p:blipFill>
          <a:blip r:embed="rId2" cstate="print"/>
          <a:srcRect/>
          <a:stretch>
            <a:fillRect/>
          </a:stretch>
        </p:blipFill>
        <p:spPr bwMode="auto">
          <a:xfrm>
            <a:off x="6660232" y="3573016"/>
            <a:ext cx="2088232" cy="2088232"/>
          </a:xfrm>
          <a:prstGeom prst="rect">
            <a:avLst/>
          </a:prstGeom>
          <a:noFill/>
        </p:spPr>
      </p:pic>
      <p:pic>
        <p:nvPicPr>
          <p:cNvPr id="9219" name="Picture 3" descr="C:\Users\Lizzie\AppData\Local\Microsoft\Windows\Temporary Internet Files\Content.IE5\16CMB4LH\MC900330878[1].wmf"/>
          <p:cNvPicPr>
            <a:picLocks noChangeAspect="1" noChangeArrowheads="1"/>
          </p:cNvPicPr>
          <p:nvPr/>
        </p:nvPicPr>
        <p:blipFill>
          <a:blip r:embed="rId3" cstate="print"/>
          <a:srcRect/>
          <a:stretch>
            <a:fillRect/>
          </a:stretch>
        </p:blipFill>
        <p:spPr bwMode="auto">
          <a:xfrm>
            <a:off x="5220072" y="4509120"/>
            <a:ext cx="1231271" cy="178353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404664"/>
            <a:ext cx="8280920" cy="5693866"/>
          </a:xfrm>
          <a:prstGeom prst="rect">
            <a:avLst/>
          </a:prstGeom>
        </p:spPr>
        <p:txBody>
          <a:bodyPr wrap="square">
            <a:spAutoFit/>
          </a:bodyPr>
          <a:lstStyle/>
          <a:p>
            <a:r>
              <a:rPr lang="en-GB" sz="2800" b="1" dirty="0"/>
              <a:t>Understanding Social </a:t>
            </a:r>
            <a:r>
              <a:rPr lang="en-GB" sz="2800" b="1" dirty="0" smtClean="0"/>
              <a:t>Inequality (Summer 2010)</a:t>
            </a:r>
          </a:p>
          <a:p>
            <a:endParaRPr lang="en-GB" sz="2800" dirty="0" smtClean="0"/>
          </a:p>
          <a:p>
            <a:r>
              <a:rPr lang="en-GB" sz="2800" dirty="0" smtClean="0"/>
              <a:t>4 (a) :</a:t>
            </a:r>
          </a:p>
          <a:p>
            <a:r>
              <a:rPr lang="en-GB" sz="2800" dirty="0"/>
              <a:t>	</a:t>
            </a:r>
            <a:r>
              <a:rPr lang="en-GB" sz="2800" dirty="0" smtClean="0"/>
              <a:t>Identify </a:t>
            </a:r>
            <a:r>
              <a:rPr lang="en-GB" sz="2800" dirty="0"/>
              <a:t>two areas of life in the contemporary UK </a:t>
            </a:r>
            <a:r>
              <a:rPr lang="en-GB" sz="2800" dirty="0" smtClean="0"/>
              <a:t>	where </a:t>
            </a:r>
            <a:r>
              <a:rPr lang="en-GB" sz="2800" dirty="0"/>
              <a:t>there is evidence of </a:t>
            </a:r>
            <a:r>
              <a:rPr lang="en-GB" sz="2800" dirty="0" smtClean="0"/>
              <a:t>gender inequality</a:t>
            </a:r>
            <a:r>
              <a:rPr lang="en-GB" sz="2800" dirty="0"/>
              <a:t>. </a:t>
            </a:r>
            <a:r>
              <a:rPr lang="en-GB" sz="2800" dirty="0" smtClean="0"/>
              <a:t>	Illustrate </a:t>
            </a:r>
            <a:r>
              <a:rPr lang="en-GB" sz="2800" dirty="0"/>
              <a:t>your answer with reference to </a:t>
            </a:r>
            <a:r>
              <a:rPr lang="en-GB" sz="2800" dirty="0" smtClean="0"/>
              <a:t>	appropriate evidence </a:t>
            </a:r>
            <a:r>
              <a:rPr lang="en-GB" sz="2800" dirty="0"/>
              <a:t>for each </a:t>
            </a:r>
            <a:r>
              <a:rPr lang="en-GB" sz="2800" dirty="0" smtClean="0"/>
              <a:t>area identified</a:t>
            </a:r>
            <a:r>
              <a:rPr lang="en-GB" sz="2800" dirty="0"/>
              <a:t>.</a:t>
            </a:r>
            <a:endParaRPr lang="en-GB" sz="2800" dirty="0" smtClean="0"/>
          </a:p>
          <a:p>
            <a:endParaRPr lang="en-GB" sz="2800" dirty="0"/>
          </a:p>
          <a:p>
            <a:r>
              <a:rPr lang="en-GB" sz="2800" dirty="0" smtClean="0"/>
              <a:t>5 (a) :</a:t>
            </a:r>
            <a:br>
              <a:rPr lang="en-GB" sz="2800" dirty="0" smtClean="0"/>
            </a:br>
            <a:r>
              <a:rPr lang="en-GB" sz="2800" dirty="0" smtClean="0"/>
              <a:t>	Identify </a:t>
            </a:r>
            <a:r>
              <a:rPr lang="en-GB" sz="2800" dirty="0"/>
              <a:t>two areas of life in the contemporary UK </a:t>
            </a:r>
            <a:r>
              <a:rPr lang="en-GB" sz="2800" dirty="0" smtClean="0"/>
              <a:t>	where </a:t>
            </a:r>
            <a:r>
              <a:rPr lang="en-GB" sz="2800" dirty="0"/>
              <a:t>there is evidence </a:t>
            </a:r>
            <a:r>
              <a:rPr lang="en-GB" sz="2800" dirty="0" smtClean="0"/>
              <a:t>of class inequality</a:t>
            </a:r>
            <a:r>
              <a:rPr lang="en-GB" sz="2800" dirty="0"/>
              <a:t>. </a:t>
            </a:r>
            <a:r>
              <a:rPr lang="en-GB" sz="2800" dirty="0" smtClean="0"/>
              <a:t>	Illustrate </a:t>
            </a:r>
            <a:r>
              <a:rPr lang="en-GB" sz="2800" dirty="0"/>
              <a:t>your answer with reference to </a:t>
            </a:r>
            <a:r>
              <a:rPr lang="en-GB" sz="2800" dirty="0" smtClean="0"/>
              <a:t>	appropriate evidence </a:t>
            </a:r>
            <a:r>
              <a:rPr lang="en-GB" sz="2800" dirty="0"/>
              <a:t>for each </a:t>
            </a:r>
            <a:r>
              <a:rPr lang="en-GB" sz="2800" dirty="0" smtClean="0"/>
              <a:t>area identified</a:t>
            </a:r>
            <a:r>
              <a:rPr lang="en-GB" sz="28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04664"/>
            <a:ext cx="8280920" cy="5693866"/>
          </a:xfrm>
          <a:prstGeom prst="rect">
            <a:avLst/>
          </a:prstGeom>
        </p:spPr>
        <p:txBody>
          <a:bodyPr wrap="square">
            <a:spAutoFit/>
          </a:bodyPr>
          <a:lstStyle/>
          <a:p>
            <a:r>
              <a:rPr lang="en-GB" sz="2800" b="1" dirty="0"/>
              <a:t>Understanding Social </a:t>
            </a:r>
            <a:r>
              <a:rPr lang="en-GB" sz="2800" b="1" dirty="0" smtClean="0"/>
              <a:t>Inequality (Winter 2010)</a:t>
            </a:r>
          </a:p>
          <a:p>
            <a:endParaRPr lang="en-GB" sz="2800" dirty="0" smtClean="0"/>
          </a:p>
          <a:p>
            <a:r>
              <a:rPr lang="en-GB" sz="2800" dirty="0" smtClean="0"/>
              <a:t>4 (a) :</a:t>
            </a:r>
          </a:p>
          <a:p>
            <a:r>
              <a:rPr lang="en-GB" sz="2800" dirty="0"/>
              <a:t>	</a:t>
            </a:r>
            <a:r>
              <a:rPr lang="en-GB" sz="2800" dirty="0" smtClean="0"/>
              <a:t>Identify </a:t>
            </a:r>
            <a:r>
              <a:rPr lang="en-GB" sz="2800" dirty="0"/>
              <a:t>two areas of life in the contemporary UK </a:t>
            </a:r>
            <a:r>
              <a:rPr lang="en-GB" sz="2800" dirty="0" smtClean="0"/>
              <a:t>	where </a:t>
            </a:r>
            <a:r>
              <a:rPr lang="en-GB" sz="2800" dirty="0"/>
              <a:t>there is social class </a:t>
            </a:r>
            <a:r>
              <a:rPr lang="en-GB" sz="2800" dirty="0" smtClean="0"/>
              <a:t>inequality. Illustrate 	your </a:t>
            </a:r>
            <a:r>
              <a:rPr lang="en-GB" sz="2800" dirty="0"/>
              <a:t>answer with reference to appropriate </a:t>
            </a:r>
            <a:r>
              <a:rPr lang="en-GB" sz="2800" dirty="0" smtClean="0"/>
              <a:t>	evidence </a:t>
            </a:r>
            <a:r>
              <a:rPr lang="en-GB" sz="2800" dirty="0"/>
              <a:t>for each area identified.</a:t>
            </a:r>
            <a:endParaRPr lang="en-GB" sz="2800" dirty="0" smtClean="0"/>
          </a:p>
          <a:p>
            <a:endParaRPr lang="en-GB" sz="2800" dirty="0"/>
          </a:p>
          <a:p>
            <a:r>
              <a:rPr lang="en-GB" sz="2800" dirty="0" smtClean="0"/>
              <a:t>5 (a) :</a:t>
            </a:r>
            <a:br>
              <a:rPr lang="en-GB" sz="2800" dirty="0" smtClean="0"/>
            </a:br>
            <a:r>
              <a:rPr lang="en-GB" sz="2800" dirty="0" smtClean="0"/>
              <a:t>	</a:t>
            </a:r>
            <a:r>
              <a:rPr lang="en-GB" sz="2800" dirty="0"/>
              <a:t> Identify two areas of life in the contemporary UK </a:t>
            </a:r>
            <a:r>
              <a:rPr lang="en-GB" sz="2800" dirty="0" smtClean="0"/>
              <a:t>	where </a:t>
            </a:r>
            <a:r>
              <a:rPr lang="en-GB" sz="2800" dirty="0"/>
              <a:t>there is ethnic </a:t>
            </a:r>
            <a:r>
              <a:rPr lang="en-GB" sz="2800" dirty="0" smtClean="0"/>
              <a:t>inequality. Illustrate </a:t>
            </a:r>
            <a:r>
              <a:rPr lang="en-GB" sz="2800" dirty="0"/>
              <a:t>your </a:t>
            </a:r>
            <a:r>
              <a:rPr lang="en-GB" sz="2800" dirty="0" smtClean="0"/>
              <a:t>	answer </a:t>
            </a:r>
            <a:r>
              <a:rPr lang="en-GB" sz="2800" dirty="0"/>
              <a:t>with reference to appropriate evidence </a:t>
            </a:r>
            <a:r>
              <a:rPr lang="en-GB" sz="2800" dirty="0" smtClean="0"/>
              <a:t>	for </a:t>
            </a:r>
            <a:r>
              <a:rPr lang="en-GB" sz="2800" dirty="0"/>
              <a:t>each area identified.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Autofit/>
          </a:bodyPr>
          <a:lstStyle/>
          <a:p>
            <a:pPr algn="ctr">
              <a:buNone/>
            </a:pPr>
            <a:r>
              <a:rPr lang="en-GB" sz="5400" dirty="0" smtClean="0"/>
              <a:t>Mortality</a:t>
            </a:r>
          </a:p>
          <a:p>
            <a:pPr algn="ctr">
              <a:buNone/>
            </a:pPr>
            <a:endParaRPr lang="en-GB" sz="5400" dirty="0" smtClean="0"/>
          </a:p>
          <a:p>
            <a:pPr algn="ctr">
              <a:buNone/>
            </a:pPr>
            <a:r>
              <a:rPr lang="en-GB" sz="5400" dirty="0" smtClean="0"/>
              <a:t>--------------------------------------</a:t>
            </a:r>
            <a:endParaRPr lang="en-GB" sz="5400" dirty="0"/>
          </a:p>
          <a:p>
            <a:pPr algn="ctr">
              <a:buNone/>
            </a:pPr>
            <a:endParaRPr lang="en-GB" sz="5400" dirty="0" smtClean="0"/>
          </a:p>
          <a:p>
            <a:pPr algn="ctr">
              <a:buNone/>
            </a:pPr>
            <a:r>
              <a:rPr lang="en-GB" sz="5400" dirty="0" smtClean="0"/>
              <a:t>Morbidity</a:t>
            </a:r>
            <a:endParaRPr lang="en-GB" sz="5400" dirty="0"/>
          </a:p>
        </p:txBody>
      </p:sp>
      <p:pic>
        <p:nvPicPr>
          <p:cNvPr id="5122" name="Picture 2" descr="C:\Users\Lizzie\AppData\Local\Microsoft\Windows\Temporary Internet Files\Content.IE5\BYZIT9LF\MC900001365[1].wmf"/>
          <p:cNvPicPr>
            <a:picLocks noChangeAspect="1" noChangeArrowheads="1"/>
          </p:cNvPicPr>
          <p:nvPr/>
        </p:nvPicPr>
        <p:blipFill>
          <a:blip r:embed="rId2" cstate="print"/>
          <a:srcRect/>
          <a:stretch>
            <a:fillRect/>
          </a:stretch>
        </p:blipFill>
        <p:spPr bwMode="auto">
          <a:xfrm>
            <a:off x="6228184" y="548680"/>
            <a:ext cx="2232248" cy="2229858"/>
          </a:xfrm>
          <a:prstGeom prst="rect">
            <a:avLst/>
          </a:prstGeom>
          <a:noFill/>
        </p:spPr>
      </p:pic>
      <p:pic>
        <p:nvPicPr>
          <p:cNvPr id="5123" name="Picture 3" descr="C:\Users\Lizzie\AppData\Local\Microsoft\Windows\Temporary Internet Files\Content.IE5\R1EJCH40\MC900331728[1].wmf"/>
          <p:cNvPicPr>
            <a:picLocks noChangeAspect="1" noChangeArrowheads="1"/>
          </p:cNvPicPr>
          <p:nvPr/>
        </p:nvPicPr>
        <p:blipFill>
          <a:blip r:embed="rId3" cstate="print"/>
          <a:srcRect/>
          <a:stretch>
            <a:fillRect/>
          </a:stretch>
        </p:blipFill>
        <p:spPr bwMode="auto">
          <a:xfrm>
            <a:off x="539552" y="4221088"/>
            <a:ext cx="2376264" cy="23183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Black Report (1980)</a:t>
            </a:r>
            <a:endParaRPr lang="en-GB" b="1" dirty="0"/>
          </a:p>
        </p:txBody>
      </p:sp>
      <p:sp>
        <p:nvSpPr>
          <p:cNvPr id="3" name="Content Placeholder 2"/>
          <p:cNvSpPr>
            <a:spLocks noGrp="1"/>
          </p:cNvSpPr>
          <p:nvPr>
            <p:ph idx="1"/>
          </p:nvPr>
        </p:nvSpPr>
        <p:spPr>
          <a:xfrm>
            <a:off x="457200" y="1600200"/>
            <a:ext cx="8229600" cy="4997152"/>
          </a:xfrm>
        </p:spPr>
        <p:txBody>
          <a:bodyPr>
            <a:normAutofit/>
          </a:bodyPr>
          <a:lstStyle/>
          <a:p>
            <a:r>
              <a:rPr lang="en-GB" dirty="0" smtClean="0"/>
              <a:t>Never published by government</a:t>
            </a:r>
          </a:p>
          <a:p>
            <a:r>
              <a:rPr lang="en-GB" dirty="0" smtClean="0"/>
              <a:t>260 duplicated copies made – released before August bank holiday</a:t>
            </a:r>
          </a:p>
          <a:p>
            <a:endParaRPr lang="en-GB" dirty="0"/>
          </a:p>
          <a:p>
            <a:r>
              <a:rPr lang="en-GB" dirty="0" smtClean="0"/>
              <a:t>The Health Divide (1987)</a:t>
            </a:r>
          </a:p>
          <a:p>
            <a:endParaRPr lang="en-GB" dirty="0"/>
          </a:p>
          <a:p>
            <a:r>
              <a:rPr lang="en-GB" dirty="0" smtClean="0"/>
              <a:t>Townsend (1990) </a:t>
            </a:r>
            <a:br>
              <a:rPr lang="en-GB" dirty="0" smtClean="0"/>
            </a:br>
            <a:r>
              <a:rPr lang="en-GB" dirty="0" smtClean="0"/>
              <a:t>	“an attempted cover-up of unpalatable 	information about the nation’s health”</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899592" y="260648"/>
            <a:ext cx="7241947" cy="6336704"/>
          </a:xfrm>
          <a:prstGeom prst="rect">
            <a:avLst/>
          </a:prstGeom>
          <a:noFill/>
          <a:ln w="9525">
            <a:noFill/>
            <a:miter lim="800000"/>
            <a:headEnd/>
            <a:tailEnd/>
          </a:ln>
        </p:spPr>
      </p:pic>
      <p:sp>
        <p:nvSpPr>
          <p:cNvPr id="5" name="Rectangle 4"/>
          <p:cNvSpPr/>
          <p:nvPr/>
        </p:nvSpPr>
        <p:spPr>
          <a:xfrm>
            <a:off x="467544" y="260648"/>
            <a:ext cx="5328592" cy="10081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395536" y="260648"/>
            <a:ext cx="8451910" cy="6192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a:buNone/>
            </a:pPr>
            <a:r>
              <a:rPr lang="en-GB" sz="3600" dirty="0" smtClean="0"/>
              <a:t>Improvement in health since 1970s</a:t>
            </a:r>
          </a:p>
          <a:p>
            <a:r>
              <a:rPr lang="en-GB" dirty="0" smtClean="0"/>
              <a:t>Life expectancy increasing</a:t>
            </a:r>
          </a:p>
          <a:p>
            <a:r>
              <a:rPr lang="en-GB" dirty="0" smtClean="0"/>
              <a:t>Infant mortality falling</a:t>
            </a:r>
          </a:p>
          <a:p>
            <a:endParaRPr lang="en-GB" dirty="0"/>
          </a:p>
          <a:p>
            <a:pPr>
              <a:buNone/>
            </a:pPr>
            <a:r>
              <a:rPr lang="en-GB" sz="3600" b="1" dirty="0" smtClean="0"/>
              <a:t>BUT</a:t>
            </a:r>
          </a:p>
          <a:p>
            <a:pPr>
              <a:buNone/>
            </a:pPr>
            <a:endParaRPr lang="en-GB" dirty="0"/>
          </a:p>
          <a:p>
            <a:pPr>
              <a:buNone/>
            </a:pPr>
            <a:r>
              <a:rPr lang="en-GB" i="1" dirty="0" smtClean="0"/>
              <a:t>	The health of the poor has failed to keep up with the improvements of the most prosperous sections of society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Our Healthier Nation (1998)</a:t>
            </a:r>
            <a:endParaRPr lang="en-GB" b="1" dirty="0"/>
          </a:p>
        </p:txBody>
      </p:sp>
      <p:sp>
        <p:nvSpPr>
          <p:cNvPr id="3" name="Content Placeholder 2"/>
          <p:cNvSpPr>
            <a:spLocks noGrp="1"/>
          </p:cNvSpPr>
          <p:nvPr>
            <p:ph idx="1"/>
          </p:nvPr>
        </p:nvSpPr>
        <p:spPr/>
        <p:txBody>
          <a:bodyPr/>
          <a:lstStyle/>
          <a:p>
            <a:r>
              <a:rPr lang="en-GB" dirty="0" smtClean="0"/>
              <a:t>Labour Government</a:t>
            </a:r>
          </a:p>
          <a:p>
            <a:r>
              <a:rPr lang="en-GB" dirty="0" smtClean="0"/>
              <a:t>Officially recognising social class inequalities in health</a:t>
            </a:r>
          </a:p>
          <a:p>
            <a:r>
              <a:rPr lang="en-GB" dirty="0" smtClean="0"/>
              <a:t>Social, environmental and economic causes of ill health</a:t>
            </a:r>
          </a:p>
          <a:p>
            <a:pPr>
              <a:buNone/>
            </a:pPr>
            <a:endParaRPr lang="en-GB" dirty="0" smtClean="0"/>
          </a:p>
          <a:p>
            <a:pPr>
              <a:buNone/>
            </a:pPr>
            <a:r>
              <a:rPr lang="en-GB" sz="2800" i="1" dirty="0" smtClean="0"/>
              <a:t>(compare to The Black Report &amp; The Health Divide)</a:t>
            </a:r>
            <a:endParaRPr lang="en-GB" sz="28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432</Words>
  <Application>Microsoft Office PowerPoint</Application>
  <PresentationFormat>On-screen Show (4:3)</PresentationFormat>
  <Paragraphs>85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Health Inequalities</vt:lpstr>
      <vt:lpstr>Slide 2</vt:lpstr>
      <vt:lpstr>Slide 3</vt:lpstr>
      <vt:lpstr>Slide 4</vt:lpstr>
      <vt:lpstr>The Black Report (1980)</vt:lpstr>
      <vt:lpstr>Slide 6</vt:lpstr>
      <vt:lpstr>Slide 7</vt:lpstr>
      <vt:lpstr>Slide 8</vt:lpstr>
      <vt:lpstr>Our Healthier Nation (1998)</vt:lpstr>
      <vt:lpstr>“The poorest in our society are hit harder than the well off by most of the major causes of death. Poor people are ill more often and die sooner. The life expectancy of those higher up the social scale has improved more than those lower down. This inequality has widened since the early 1980s”</vt:lpstr>
      <vt:lpstr>Some facts... (Browne 2002)</vt:lpstr>
      <vt:lpstr>Slide 12</vt:lpstr>
      <vt:lpstr>Explanations of Health Inequalities</vt:lpstr>
      <vt:lpstr>1. Artefact</vt:lpstr>
      <vt:lpstr>2. Natural or social selection</vt:lpstr>
      <vt:lpstr>3. Cultural</vt:lpstr>
      <vt:lpstr>4. Material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Inequalities</dc:title>
  <dc:creator>Lizzie</dc:creator>
  <cp:lastModifiedBy>Lizzie</cp:lastModifiedBy>
  <cp:revision>52</cp:revision>
  <dcterms:created xsi:type="dcterms:W3CDTF">2011-05-08T16:12:47Z</dcterms:created>
  <dcterms:modified xsi:type="dcterms:W3CDTF">2011-05-08T22:14:31Z</dcterms:modified>
</cp:coreProperties>
</file>