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01A66-5C11-4EC0-AD9F-1D5E47C607C3}" type="datetimeFigureOut">
              <a:rPr lang="en-GB" smtClean="0"/>
              <a:pPr/>
              <a:t>07/02/2011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571C7-C8D4-4ECE-A26A-1BD176B60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1"/>
            <a:ext cx="856895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s-ES" sz="2200" b="1" dirty="0" smtClean="0"/>
              <a:t>Carlos </a:t>
            </a:r>
            <a:r>
              <a:rPr lang="es-ES" sz="2200" b="1" dirty="0" err="1" smtClean="0"/>
              <a:t>Slim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Helu</a:t>
            </a:r>
            <a:r>
              <a:rPr lang="es-ES" sz="2200" b="1" dirty="0" smtClean="0"/>
              <a:t> (£35.7bn) </a:t>
            </a:r>
            <a:r>
              <a:rPr lang="es-ES" sz="2200" i="1" dirty="0" err="1" smtClean="0"/>
              <a:t>Telecoms</a:t>
            </a:r>
            <a:r>
              <a:rPr lang="es-ES" sz="2200" i="1" dirty="0" smtClean="0"/>
              <a:t>, </a:t>
            </a:r>
            <a:r>
              <a:rPr lang="es-ES" sz="2200" i="1" dirty="0" err="1" smtClean="0"/>
              <a:t>Mexico</a:t>
            </a:r>
            <a:r>
              <a:rPr lang="es-ES" sz="2200" dirty="0" smtClean="0"/>
              <a:t> </a:t>
            </a:r>
            <a:br>
              <a:rPr lang="es-ES" sz="2200" dirty="0" smtClean="0"/>
            </a:br>
            <a:endParaRPr lang="es-ES" sz="2200" dirty="0" smtClean="0"/>
          </a:p>
          <a:p>
            <a:pPr marL="342900" indent="-342900" algn="ctr">
              <a:buAutoNum type="arabicPeriod"/>
            </a:pPr>
            <a:r>
              <a:rPr lang="en-GB" sz="2200" b="1" dirty="0" smtClean="0"/>
              <a:t>Bill Gates (£35.4bn) </a:t>
            </a:r>
            <a:r>
              <a:rPr lang="en-GB" sz="2200" i="1" dirty="0" smtClean="0"/>
              <a:t>Microsoft, US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AutoNum type="arabicPeriod"/>
            </a:pPr>
            <a:r>
              <a:rPr lang="en-GB" sz="2200" b="1" dirty="0" smtClean="0"/>
              <a:t>Warren Buffett (£31.3bn) </a:t>
            </a:r>
            <a:r>
              <a:rPr lang="en-GB" sz="2200" i="1" dirty="0" smtClean="0"/>
              <a:t>Investments, US</a:t>
            </a:r>
          </a:p>
          <a:p>
            <a:pPr marL="342900" indent="-342900" algn="ctr">
              <a:buAutoNum type="arabicPeriod"/>
            </a:pPr>
            <a:endParaRPr lang="en-GB" sz="2200" i="1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Mukesh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Ambani</a:t>
            </a:r>
            <a:r>
              <a:rPr lang="en-GB" sz="2200" b="1" dirty="0" smtClean="0"/>
              <a:t> </a:t>
            </a:r>
            <a:r>
              <a:rPr lang="en-GB" sz="2200" b="1" dirty="0"/>
              <a:t>(£</a:t>
            </a:r>
            <a:r>
              <a:rPr lang="en-GB" sz="2200" b="1" dirty="0" smtClean="0"/>
              <a:t>19.3bn) </a:t>
            </a:r>
            <a:r>
              <a:rPr lang="en-GB" sz="2200" i="1" dirty="0" smtClean="0"/>
              <a:t>Petrochemicals</a:t>
            </a:r>
            <a:r>
              <a:rPr lang="en-GB" sz="2200" i="1" dirty="0"/>
              <a:t>, oil and gas, </a:t>
            </a:r>
            <a:r>
              <a:rPr lang="en-GB" sz="2200" i="1" dirty="0" smtClean="0"/>
              <a:t>India</a:t>
            </a: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endParaRPr lang="en-GB" sz="2200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Lakshmi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Mittal</a:t>
            </a:r>
            <a:r>
              <a:rPr lang="en-GB" sz="2200" b="1" dirty="0" smtClean="0"/>
              <a:t> (£19.1bn) </a:t>
            </a:r>
            <a:r>
              <a:rPr lang="en-GB" sz="2200" i="1" dirty="0" smtClean="0"/>
              <a:t>Steel, India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r>
              <a:rPr lang="en-GB" sz="2200" b="1" dirty="0" smtClean="0"/>
              <a:t>Lawrence Ellison (£18.7bn) </a:t>
            </a:r>
            <a:r>
              <a:rPr lang="en-GB" sz="2200" i="1" dirty="0" smtClean="0"/>
              <a:t>Oracle, US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r>
              <a:rPr lang="en-GB" sz="2200" b="1" dirty="0" smtClean="0"/>
              <a:t>Bernard </a:t>
            </a:r>
            <a:r>
              <a:rPr lang="en-GB" sz="2200" b="1" dirty="0" err="1" smtClean="0"/>
              <a:t>Arnault</a:t>
            </a:r>
            <a:r>
              <a:rPr lang="en-GB" sz="2200" b="1" dirty="0" smtClean="0"/>
              <a:t> (£18.3bn) </a:t>
            </a:r>
            <a:r>
              <a:rPr lang="en-GB" sz="2200" i="1" dirty="0" smtClean="0"/>
              <a:t>Luxury goods, France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Eike</a:t>
            </a:r>
            <a:r>
              <a:rPr lang="en-GB" sz="2200" b="1" dirty="0" smtClean="0"/>
              <a:t> Batista (£18.2bn) </a:t>
            </a:r>
            <a:r>
              <a:rPr lang="en-GB" sz="2200" i="1" dirty="0" smtClean="0"/>
              <a:t>Mining, oil, Brazil</a:t>
            </a:r>
          </a:p>
          <a:p>
            <a:pPr marL="342900" indent="-342900" algn="ctr">
              <a:buFontTx/>
              <a:buAutoNum type="arabicPeriod"/>
            </a:pPr>
            <a:endParaRPr lang="en-GB" sz="2200" i="1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Amancio</a:t>
            </a:r>
            <a:r>
              <a:rPr lang="en-GB" sz="2200" b="1" dirty="0" smtClean="0"/>
              <a:t> Ortega (£16.6bn) </a:t>
            </a:r>
            <a:r>
              <a:rPr lang="en-GB" sz="2200" i="1" dirty="0" smtClean="0"/>
              <a:t>Fashion retail, Spain</a:t>
            </a:r>
          </a:p>
          <a:p>
            <a:pPr marL="342900" indent="-342900" algn="ctr">
              <a:buFontTx/>
              <a:buAutoNum type="arabicPeriod"/>
            </a:pPr>
            <a:endParaRPr lang="en-GB" sz="2200" i="1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smtClean="0"/>
              <a:t> Karl Albrecht (£15.7bn) </a:t>
            </a:r>
            <a:r>
              <a:rPr lang="en-GB" sz="2200" i="1" dirty="0" smtClean="0"/>
              <a:t>Supermarkets, Germany</a:t>
            </a:r>
            <a:endParaRPr lang="en-GB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en-GB" b="1" dirty="0" smtClean="0"/>
              <a:t>Feminism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Gender socialisation reproduces a sexual division of labour, where masculinity is dominant and femininity is subordinate</a:t>
            </a:r>
          </a:p>
          <a:p>
            <a:endParaRPr lang="en-GB" sz="1300" dirty="0" smtClean="0"/>
          </a:p>
          <a:p>
            <a:r>
              <a:rPr lang="en-GB" dirty="0" smtClean="0"/>
              <a:t>Women are subordinated in the workplace because of the dominance of their mother/housewife role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(Ann Oakley 1974)</a:t>
            </a:r>
          </a:p>
          <a:p>
            <a:endParaRPr lang="en-GB" sz="1300" dirty="0"/>
          </a:p>
          <a:p>
            <a:pPr>
              <a:buNone/>
            </a:pPr>
            <a:r>
              <a:rPr lang="en-GB" dirty="0" smtClean="0"/>
              <a:t>e.g. </a:t>
            </a:r>
            <a:r>
              <a:rPr lang="en-GB" dirty="0"/>
              <a:t>f</a:t>
            </a:r>
            <a:r>
              <a:rPr lang="en-GB" dirty="0" smtClean="0"/>
              <a:t>emale professional workers are </a:t>
            </a:r>
            <a:r>
              <a:rPr lang="en-GB" dirty="0" smtClean="0">
                <a:solidFill>
                  <a:srgbClr val="C00000"/>
                </a:solidFill>
              </a:rPr>
              <a:t>THREE</a:t>
            </a:r>
            <a:r>
              <a:rPr lang="en-GB" dirty="0" smtClean="0"/>
              <a:t> times more likely to be unmarried than their male counterparts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0.gstatic.com/images?q=tbn:ANd9GcRq4pKvIAnbGQ97qmmB-oq3kxlV1wQiQ7ESCcL9cbgKAl9l_5c0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2664296" cy="3387542"/>
          </a:xfrm>
          <a:prstGeom prst="rect">
            <a:avLst/>
          </a:prstGeom>
          <a:noFill/>
        </p:spPr>
      </p:pic>
      <p:pic>
        <p:nvPicPr>
          <p:cNvPr id="16388" name="Picture 4" descr="http://t0.gstatic.com/images?q=tbn:ANd9GcRTLhh8ALpl_tCAldBJmgrO-Z9FNnjbFrN9muLMR3bggJ84g3pe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645024"/>
            <a:ext cx="3024336" cy="3037461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SsEHY0rHOPSlEZn85w5d_jU678UwwEinRT5C1j5PC_yc2gMhX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60648"/>
            <a:ext cx="4968552" cy="3096344"/>
          </a:xfrm>
          <a:prstGeom prst="rect">
            <a:avLst/>
          </a:prstGeom>
          <a:noFill/>
        </p:spPr>
      </p:pic>
      <p:pic>
        <p:nvPicPr>
          <p:cNvPr id="16392" name="Picture 8" descr="http://t1.gstatic.com/images?q=tbn:ANd9GcQtf33jabKc-eFnXiD7IA2Xh33xSfOYPTFdkADXPa93SEGI2Y8f_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20688"/>
            <a:ext cx="3314700" cy="1989138"/>
          </a:xfrm>
          <a:prstGeom prst="rect">
            <a:avLst/>
          </a:prstGeom>
          <a:noFill/>
        </p:spPr>
      </p:pic>
      <p:pic>
        <p:nvPicPr>
          <p:cNvPr id="16394" name="Picture 10" descr="http://t0.gstatic.com/images?q=tbn:ANd9GcRgs4vcsRNFAaKXIJDcy40z8cUwXOH0JdHWzXOK4bM3KBNBsaUav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717032"/>
            <a:ext cx="2343150" cy="2811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Is this still the case?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Sue Sharpe 'Just Like a Girl'</a:t>
            </a:r>
            <a:r>
              <a:rPr lang="en-GB" dirty="0" smtClean="0"/>
              <a:t> </a:t>
            </a:r>
            <a:r>
              <a:rPr lang="en-GB" b="1" dirty="0" smtClean="0"/>
              <a:t>(1976)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1976: girls' priorities were “love, marriage, husbands, children, jobs and careers, more or less in that order”</a:t>
            </a:r>
          </a:p>
          <a:p>
            <a:pPr lvl="1"/>
            <a:r>
              <a:rPr lang="en-GB" dirty="0" smtClean="0"/>
              <a:t>1994: “job, career and being able to support themselves”</a:t>
            </a:r>
          </a:p>
          <a:p>
            <a:pPr lvl="1"/>
            <a:endParaRPr lang="en-GB" dirty="0" smtClean="0"/>
          </a:p>
          <a:p>
            <a:r>
              <a:rPr lang="en-GB" b="1" dirty="0" smtClean="0"/>
              <a:t>Changes in child-rearing responsibilities </a:t>
            </a:r>
            <a:br>
              <a:rPr lang="en-GB" b="1" dirty="0" smtClean="0"/>
            </a:br>
            <a:r>
              <a:rPr lang="en-GB" dirty="0" smtClean="0"/>
              <a:t>	(changes in paternity leave rights)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S0QiBFzC7ubp_q1khPToqtSjR655AZxwioJeT2dP4e91Y-fm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97122"/>
            <a:ext cx="2016224" cy="2691763"/>
          </a:xfrm>
          <a:prstGeom prst="rect">
            <a:avLst/>
          </a:prstGeom>
          <a:noFill/>
        </p:spPr>
      </p:pic>
      <p:pic>
        <p:nvPicPr>
          <p:cNvPr id="5" name="Picture 4" descr="http://t2.gstatic.com/images?q=tbn:ANd9GcTv9DUp8CKHou6UPImPnr5keMRN05WtE7uX6DdTakqme8aEYFaM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52736"/>
            <a:ext cx="1872208" cy="1872208"/>
          </a:xfrm>
          <a:prstGeom prst="rect">
            <a:avLst/>
          </a:prstGeom>
          <a:noFill/>
        </p:spPr>
      </p:pic>
      <p:pic>
        <p:nvPicPr>
          <p:cNvPr id="6" name="Picture 6" descr="http://t3.gstatic.com/images?q=tbn:ANd9GcRZ4rI0dMiImqIJw1rZ_mioCGuNNXm74ELAgIW0wktN1_RmUL0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996952"/>
            <a:ext cx="1728192" cy="2237000"/>
          </a:xfrm>
          <a:prstGeom prst="rect">
            <a:avLst/>
          </a:prstGeom>
          <a:noFill/>
        </p:spPr>
      </p:pic>
      <p:pic>
        <p:nvPicPr>
          <p:cNvPr id="7" name="Picture 8" descr="http://t3.gstatic.com/images?q=tbn:ANd9GcR4mSjd7uNmOSO6e8S5HPjdyDke2Kc3VgGWVVj-FXaF0uEyxsr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980728"/>
            <a:ext cx="1944216" cy="2235267"/>
          </a:xfrm>
          <a:prstGeom prst="rect">
            <a:avLst/>
          </a:prstGeom>
          <a:noFill/>
        </p:spPr>
      </p:pic>
      <p:pic>
        <p:nvPicPr>
          <p:cNvPr id="8" name="Picture 10" descr="http://t0.gstatic.com/images?q=tbn:ANd9GcQ5STsQ1Jt5giNGPQeZQI3MpNVz43D2xVi0Upnx9KqVq5ghD2M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4077072"/>
            <a:ext cx="1944216" cy="2441318"/>
          </a:xfrm>
          <a:prstGeom prst="rect">
            <a:avLst/>
          </a:prstGeom>
          <a:noFill/>
        </p:spPr>
      </p:pic>
      <p:pic>
        <p:nvPicPr>
          <p:cNvPr id="9" name="Picture 12" descr="http://t3.gstatic.com/images?q=tbn:ANd9GcS5NVDpw8VjopIEKwqy7amG35GQDOKLcGgM0ItL8awmN6J0Kgm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975686"/>
            <a:ext cx="1728192" cy="2337090"/>
          </a:xfrm>
          <a:prstGeom prst="rect">
            <a:avLst/>
          </a:prstGeom>
          <a:noFill/>
        </p:spPr>
      </p:pic>
      <p:pic>
        <p:nvPicPr>
          <p:cNvPr id="14338" name="Picture 2" descr="http://t3.gstatic.com/images?q=tbn:ANd9GcTLRSCxcP7s0PdpXRWojmcMaxJ6x92cQj33QWMs2NatthnhbZu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3356992"/>
            <a:ext cx="1656184" cy="3260613"/>
          </a:xfrm>
          <a:prstGeom prst="rect">
            <a:avLst/>
          </a:prstGeom>
          <a:noFill/>
        </p:spPr>
      </p:pic>
      <p:pic>
        <p:nvPicPr>
          <p:cNvPr id="14340" name="Picture 4" descr="http://t1.gstatic.com/images?q=tbn:ANd9GcRGkT69g5axeP2CdC6JglkPDdFQtZyJC_phf5oD9-uiIiHLHb8Wu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73003" y="980728"/>
            <a:ext cx="1726098" cy="1927101"/>
          </a:xfrm>
          <a:prstGeom prst="rect">
            <a:avLst/>
          </a:prstGeom>
          <a:noFill/>
        </p:spPr>
      </p:pic>
      <p:pic>
        <p:nvPicPr>
          <p:cNvPr id="14342" name="Picture 6" descr="http://t2.gstatic.com/images?q=tbn:ANd9GcTLQ8efNQnVk8Wdh9WAstfzHy_DkWavq3VBxw9Ufc6OoqZY1Yf8K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5445224"/>
            <a:ext cx="1800200" cy="1219917"/>
          </a:xfrm>
          <a:prstGeom prst="rect">
            <a:avLst/>
          </a:prstGeom>
          <a:noFill/>
        </p:spPr>
      </p:pic>
      <p:pic>
        <p:nvPicPr>
          <p:cNvPr id="14344" name="Picture 8" descr="http://t1.gstatic.com/images?q=tbn:ANd9GcRwDVafynw2BZK4-O1VMwnOGl4r3ZXMEg1x77A8JthtXDpRdqmkzQ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5373217"/>
            <a:ext cx="1776445" cy="1330619"/>
          </a:xfrm>
          <a:prstGeom prst="rect">
            <a:avLst/>
          </a:prstGeom>
          <a:noFill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Still a male dominated society??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76672"/>
            <a:ext cx="828092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 smtClean="0"/>
              <a:t>Last week we looked at...</a:t>
            </a:r>
          </a:p>
          <a:p>
            <a:endParaRPr lang="en-GB" sz="3200" dirty="0"/>
          </a:p>
          <a:p>
            <a:r>
              <a:rPr lang="en-GB" sz="3200" b="1" i="1" dirty="0" smtClean="0"/>
              <a:t>Vertical Segregation?</a:t>
            </a:r>
          </a:p>
          <a:p>
            <a:r>
              <a:rPr lang="en-GB" sz="3200" dirty="0"/>
              <a:t>	</a:t>
            </a:r>
            <a:r>
              <a:rPr lang="en-GB" sz="2800" dirty="0" smtClean="0"/>
              <a:t>Men and women are in found at different job 	levels within each industry or occupational group</a:t>
            </a:r>
          </a:p>
          <a:p>
            <a:endParaRPr lang="en-GB" sz="2800" dirty="0"/>
          </a:p>
          <a:p>
            <a:r>
              <a:rPr lang="en-GB" sz="3200" b="1" i="1" dirty="0" smtClean="0"/>
              <a:t>Horizontal Segregation?</a:t>
            </a:r>
          </a:p>
          <a:p>
            <a:r>
              <a:rPr lang="en-GB" sz="3200" dirty="0"/>
              <a:t>	</a:t>
            </a:r>
            <a:r>
              <a:rPr lang="en-GB" sz="2800" dirty="0" smtClean="0"/>
              <a:t>Men and women work in different types of jobs 	in different sectors of the economy</a:t>
            </a:r>
          </a:p>
          <a:p>
            <a:endParaRPr lang="en-GB" sz="2800" dirty="0" smtClean="0"/>
          </a:p>
          <a:p>
            <a:endParaRPr lang="en-GB" sz="2800" dirty="0"/>
          </a:p>
          <a:p>
            <a:pPr algn="ctr"/>
            <a:r>
              <a:rPr lang="en-GB" sz="3500" b="1" i="1" dirty="0" smtClean="0"/>
              <a:t>Are either of these changing in any way?</a:t>
            </a:r>
            <a:endParaRPr lang="en-GB" sz="3200" dirty="0" smtClean="0"/>
          </a:p>
        </p:txBody>
      </p:sp>
      <p:pic>
        <p:nvPicPr>
          <p:cNvPr id="15362" name="Picture 2" descr="http://t1.gstatic.com/images?q=tbn:ANd9GcSaDgvDIFqGM-lJ7FYiekiofWBkbFU5YF69_LHf5AJNUaf5AR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520280" cy="1677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21500"/>
          </a:xfrm>
        </p:spPr>
        <p:txBody>
          <a:bodyPr/>
          <a:lstStyle/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04664"/>
            <a:ext cx="84969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Today....</a:t>
            </a:r>
          </a:p>
          <a:p>
            <a:endParaRPr lang="en-GB" sz="2800" b="1" dirty="0" smtClean="0"/>
          </a:p>
          <a:p>
            <a:r>
              <a:rPr lang="en-GB" sz="2800" dirty="0" smtClean="0"/>
              <a:t>Looking at WHY sociologists think women are discriminated against in the workplace</a:t>
            </a:r>
          </a:p>
          <a:p>
            <a:endParaRPr lang="en-GB" sz="2800" dirty="0"/>
          </a:p>
          <a:p>
            <a:r>
              <a:rPr lang="en-GB" sz="3200" b="1" dirty="0" smtClean="0"/>
              <a:t>By the end of the session you should be able to...</a:t>
            </a:r>
          </a:p>
          <a:p>
            <a:endParaRPr lang="en-GB" sz="2800" b="1" dirty="0"/>
          </a:p>
          <a:p>
            <a:pPr lvl="1">
              <a:buFont typeface="Arial" pitchFamily="34" charset="0"/>
              <a:buChar char="•"/>
            </a:pPr>
            <a:r>
              <a:rPr lang="en-GB" sz="2800" b="1" dirty="0"/>
              <a:t> </a:t>
            </a:r>
            <a:r>
              <a:rPr lang="en-GB" sz="2800" dirty="0" smtClean="0"/>
              <a:t>Explain two different perspectives explaining gender stratification in the workplace</a:t>
            </a:r>
          </a:p>
          <a:p>
            <a:pPr lvl="1"/>
            <a:endParaRPr lang="en-GB" sz="2800" dirty="0" smtClean="0"/>
          </a:p>
          <a:p>
            <a:pPr lvl="1">
              <a:buFont typeface="Arial" pitchFamily="34" charset="0"/>
              <a:buChar char="•"/>
            </a:pPr>
            <a:r>
              <a:rPr lang="en-GB" sz="2800" dirty="0" smtClean="0"/>
              <a:t> Assess whether these theories are applicable to the modern day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80120"/>
          </a:xfrm>
        </p:spPr>
        <p:txBody>
          <a:bodyPr>
            <a:normAutofit/>
          </a:bodyPr>
          <a:lstStyle/>
          <a:p>
            <a:r>
              <a:rPr lang="en-GB" b="1" dirty="0" smtClean="0"/>
              <a:t>Barron and Norris (1976)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3900" b="1" dirty="0" smtClean="0"/>
              <a:t>‘Dual labour-market theory’</a:t>
            </a:r>
          </a:p>
          <a:p>
            <a:pPr algn="ctr">
              <a:buNone/>
            </a:pPr>
            <a:endParaRPr lang="en-GB" sz="19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GB" sz="3600" dirty="0" smtClean="0">
                <a:solidFill>
                  <a:srgbClr val="002060"/>
                </a:solidFill>
              </a:rPr>
              <a:t>The </a:t>
            </a:r>
            <a:r>
              <a:rPr lang="en-GB" sz="3600" b="1" i="1" dirty="0">
                <a:solidFill>
                  <a:srgbClr val="002060"/>
                </a:solidFill>
              </a:rPr>
              <a:t>primary sector</a:t>
            </a:r>
            <a:r>
              <a:rPr lang="en-GB" sz="3600" dirty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comprises </a:t>
            </a:r>
            <a:r>
              <a:rPr lang="en-GB" sz="3600" dirty="0">
                <a:solidFill>
                  <a:srgbClr val="002060"/>
                </a:solidFill>
              </a:rPr>
              <a:t>secure, better-paid jobs with career </a:t>
            </a:r>
            <a:r>
              <a:rPr lang="en-GB" sz="3600" dirty="0" smtClean="0">
                <a:solidFill>
                  <a:srgbClr val="002060"/>
                </a:solidFill>
              </a:rPr>
              <a:t>prospects</a:t>
            </a:r>
          </a:p>
          <a:p>
            <a:pPr algn="ctr">
              <a:buNone/>
            </a:pPr>
            <a:endParaRPr lang="en-GB" sz="15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GB" sz="3600" dirty="0">
                <a:solidFill>
                  <a:srgbClr val="002060"/>
                </a:solidFill>
              </a:rPr>
              <a:t>The </a:t>
            </a:r>
            <a:r>
              <a:rPr lang="en-GB" sz="3600" b="1" i="1" dirty="0">
                <a:solidFill>
                  <a:srgbClr val="002060"/>
                </a:solidFill>
              </a:rPr>
              <a:t>secondary sector</a:t>
            </a:r>
            <a:r>
              <a:rPr lang="en-GB" sz="3600" dirty="0">
                <a:solidFill>
                  <a:srgbClr val="002060"/>
                </a:solidFill>
              </a:rPr>
              <a:t> comprises insecure, low-paid jobs with few opportunities.  </a:t>
            </a:r>
            <a:endParaRPr lang="en-GB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GB" sz="15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GB" sz="3600" dirty="0" smtClean="0">
                <a:solidFill>
                  <a:srgbClr val="002060"/>
                </a:solidFill>
              </a:rPr>
              <a:t>Access </a:t>
            </a:r>
            <a:r>
              <a:rPr lang="en-GB" sz="3600" dirty="0">
                <a:solidFill>
                  <a:srgbClr val="002060"/>
                </a:solidFill>
              </a:rPr>
              <a:t>to the primary sector depends on having and displaying those characteristics preferred by employers </a:t>
            </a:r>
            <a:endParaRPr lang="en-GB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3600" b="1" dirty="0" smtClean="0"/>
              <a:t>Women are likely to be found in the disadvantaged secondary sector because....</a:t>
            </a:r>
          </a:p>
          <a:p>
            <a:pPr algn="ctr">
              <a:buNone/>
            </a:pPr>
            <a:endParaRPr lang="en-GB" sz="3600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GB" sz="3600" dirty="0" smtClean="0"/>
              <a:t> Women’s ‘unsuitability’</a:t>
            </a:r>
          </a:p>
          <a:p>
            <a:pPr marL="514350" indent="-514350" algn="ctr">
              <a:buNone/>
            </a:pPr>
            <a:endParaRPr lang="en-GB" sz="1000" dirty="0" smtClean="0"/>
          </a:p>
          <a:p>
            <a:pPr marL="514350" indent="-514350" algn="ctr">
              <a:buNone/>
            </a:pPr>
            <a:r>
              <a:rPr lang="en-GB" sz="3600" dirty="0" smtClean="0"/>
              <a:t>2.  Disrupted career development</a:t>
            </a:r>
          </a:p>
          <a:p>
            <a:pPr marL="514350" indent="-514350" algn="ctr">
              <a:buNone/>
            </a:pPr>
            <a:endParaRPr lang="en-GB" sz="1000" dirty="0" smtClean="0"/>
          </a:p>
          <a:p>
            <a:pPr marL="514350" indent="-514350" algn="ctr">
              <a:buNone/>
            </a:pPr>
            <a:r>
              <a:rPr lang="en-GB" sz="3600" dirty="0" smtClean="0"/>
              <a:t>3.  Weak legal and political framework supporting women</a:t>
            </a:r>
          </a:p>
          <a:p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Women’s ‘unsuitability’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5069159"/>
          </a:xfrm>
        </p:spPr>
        <p:txBody>
          <a:bodyPr/>
          <a:lstStyle/>
          <a:p>
            <a:r>
              <a:rPr lang="en-GB" dirty="0" smtClean="0"/>
              <a:t>Workers don’t like working for a female manager</a:t>
            </a:r>
          </a:p>
          <a:p>
            <a:endParaRPr lang="en-GB" sz="1000" dirty="0" smtClean="0"/>
          </a:p>
          <a:p>
            <a:r>
              <a:rPr lang="en-GB" dirty="0" smtClean="0"/>
              <a:t>Women are less dependable </a:t>
            </a:r>
          </a:p>
          <a:p>
            <a:endParaRPr lang="en-GB" sz="1000" dirty="0" smtClean="0"/>
          </a:p>
          <a:p>
            <a:r>
              <a:rPr lang="en-GB" dirty="0" smtClean="0"/>
              <a:t>Women are financially dependent on men</a:t>
            </a:r>
          </a:p>
          <a:p>
            <a:endParaRPr lang="en-GB" sz="1000" dirty="0" smtClean="0"/>
          </a:p>
          <a:p>
            <a:r>
              <a:rPr lang="en-GB" dirty="0" smtClean="0"/>
              <a:t>Women will stop working when they decide to have children</a:t>
            </a:r>
          </a:p>
          <a:p>
            <a:endParaRPr lang="en-GB" sz="1000" dirty="0" smtClean="0"/>
          </a:p>
          <a:p>
            <a:r>
              <a:rPr lang="en-GB" dirty="0" smtClean="0"/>
              <a:t>Working mothers cause their children damage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Disrupted career development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59"/>
          </a:xfrm>
        </p:spPr>
        <p:txBody>
          <a:bodyPr>
            <a:normAutofit/>
          </a:bodyPr>
          <a:lstStyle/>
          <a:p>
            <a:r>
              <a:rPr lang="en-GB" dirty="0" smtClean="0"/>
              <a:t>Women often miss out on job promotions 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sz="2400" dirty="0" smtClean="0"/>
              <a:t>(social pressure to have children, takes them out of work 	and therefore out of the running for promotion)</a:t>
            </a:r>
          </a:p>
          <a:p>
            <a:endParaRPr lang="en-GB" sz="1000" dirty="0" smtClean="0"/>
          </a:p>
          <a:p>
            <a:r>
              <a:rPr lang="en-GB" dirty="0" smtClean="0"/>
              <a:t>So, having children often takes women back to square one in terms of progressing in a career</a:t>
            </a:r>
          </a:p>
          <a:p>
            <a:endParaRPr lang="en-GB" sz="1000" dirty="0" smtClean="0"/>
          </a:p>
          <a:p>
            <a:r>
              <a:rPr lang="en-GB" dirty="0" smtClean="0"/>
              <a:t>Husband’s career may dictate the location of family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2600" dirty="0" smtClean="0"/>
              <a:t>(wives forced to leave jobs as a consequence, which 	affects their chances of a continuous career)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3. Weak legal/political framework supporting women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GB" dirty="0" smtClean="0"/>
              <a:t>Equal Pay Act 1970</a:t>
            </a:r>
          </a:p>
          <a:p>
            <a:r>
              <a:rPr lang="en-GB" dirty="0" smtClean="0"/>
              <a:t>Sex Discrimination Act 1975</a:t>
            </a:r>
          </a:p>
          <a:p>
            <a:endParaRPr lang="en-GB" dirty="0" smtClean="0"/>
          </a:p>
          <a:p>
            <a:r>
              <a:rPr lang="en-GB" dirty="0" smtClean="0"/>
              <a:t>Ineffective in protecting women’s employment rights</a:t>
            </a:r>
          </a:p>
          <a:p>
            <a:pPr>
              <a:buNone/>
            </a:pPr>
            <a:r>
              <a:rPr lang="en-GB" dirty="0" smtClean="0"/>
              <a:t>		e.g...  Pay gap today?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dirty="0" smtClean="0"/>
              <a:t> Provision of crèches etc?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317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Still a male dominated society??</vt:lpstr>
      <vt:lpstr>Slide 3</vt:lpstr>
      <vt:lpstr>Slide 4</vt:lpstr>
      <vt:lpstr>Barron and Norris (1976) </vt:lpstr>
      <vt:lpstr>Slide 6</vt:lpstr>
      <vt:lpstr>1. Women’s ‘unsuitability’</vt:lpstr>
      <vt:lpstr>2. Disrupted career development</vt:lpstr>
      <vt:lpstr>3. Weak legal/political framework supporting women</vt:lpstr>
      <vt:lpstr>Feminism</vt:lpstr>
      <vt:lpstr>Slide 11</vt:lpstr>
      <vt:lpstr>Is this still the case?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47</cp:revision>
  <dcterms:created xsi:type="dcterms:W3CDTF">2011-01-31T17:33:21Z</dcterms:created>
  <dcterms:modified xsi:type="dcterms:W3CDTF">2011-02-07T13:19:30Z</dcterms:modified>
</cp:coreProperties>
</file>