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70" r:id="rId10"/>
    <p:sldId id="267" r:id="rId11"/>
    <p:sldId id="271" r:id="rId12"/>
    <p:sldId id="272" r:id="rId13"/>
    <p:sldId id="274" r:id="rId14"/>
    <p:sldId id="273" r:id="rId15"/>
    <p:sldId id="260" r:id="rId16"/>
    <p:sldId id="261" r:id="rId17"/>
    <p:sldId id="268" r:id="rId18"/>
    <p:sldId id="262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B2CCC-C7C6-4E06-BFE5-67B93CDE0BD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3C655-C175-4CD6-8605-3015DC338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C655-C175-4CD6-8605-3015DC3380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85FF-A590-4653-B285-AC136BBEA84F}" type="datetimeFigureOut">
              <a:rPr lang="en-GB" smtClean="0"/>
              <a:pPr/>
              <a:t>06/03/2011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B0A4E-26EB-4565-9BAC-9B8FAF2F4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344816" cy="4320480"/>
          </a:xfrm>
        </p:spPr>
        <p:txBody>
          <a:bodyPr>
            <a:noAutofit/>
          </a:bodyPr>
          <a:lstStyle/>
          <a:p>
            <a:r>
              <a:rPr lang="en-GB" sz="8000" b="1" dirty="0" smtClean="0"/>
              <a:t>Gender Inequalities</a:t>
            </a:r>
            <a:endParaRPr lang="en-GB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Government Statistics show...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2008: half of jobs done by women were part time</a:t>
            </a:r>
          </a:p>
          <a:p>
            <a:endParaRPr lang="en-GB" dirty="0" smtClean="0"/>
          </a:p>
          <a:p>
            <a:r>
              <a:rPr lang="en-GB" dirty="0" smtClean="0"/>
              <a:t>Compared to just 1/6 of men’s jobs</a:t>
            </a:r>
          </a:p>
          <a:p>
            <a:endParaRPr lang="en-GB" dirty="0" smtClean="0"/>
          </a:p>
          <a:p>
            <a:r>
              <a:rPr lang="en-GB" dirty="0" smtClean="0"/>
              <a:t>Women more likely to have temporary or casual jobs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Reasons for women doing part time work...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Beechey</a:t>
            </a:r>
            <a:r>
              <a:rPr lang="en-GB" dirty="0" smtClean="0"/>
              <a:t> (1987)</a:t>
            </a:r>
          </a:p>
          <a:p>
            <a:pPr lvl="1"/>
            <a:r>
              <a:rPr lang="en-GB" dirty="0" smtClean="0"/>
              <a:t>Women carry major domestic and childcare responsibilities. After having children many women take up part time work so they can cope with their domestic responsibilities</a:t>
            </a:r>
          </a:p>
          <a:p>
            <a:pPr lvl="1"/>
            <a:r>
              <a:rPr lang="en-GB" dirty="0" smtClean="0"/>
              <a:t>Many part time jobs have been designed especially for married women. Flexible and part time work has been increasing in recent years, especially in the service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The ‘glass ceiling’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240360"/>
          </a:xfrm>
        </p:spPr>
        <p:txBody>
          <a:bodyPr/>
          <a:lstStyle/>
          <a:p>
            <a:r>
              <a:rPr lang="en-GB" dirty="0" smtClean="0"/>
              <a:t>Women often get so far in a job and then encounter the ‘glass ceiling’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This is where they can see there they want to go next in their career but something stops them from getting there</a:t>
            </a:r>
            <a:endParaRPr lang="en-GB" dirty="0"/>
          </a:p>
        </p:txBody>
      </p:sp>
      <p:pic>
        <p:nvPicPr>
          <p:cNvPr id="26626" name="Picture 2" descr="http://t0.gstatic.com/images?q=tbn:ANd9GcT89LRLURlFOCzlM3ByZ8Ke231cw2HJ1vDwKHXBjRHUbg8g3EPc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808312" cy="2901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For example....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At the end of the twentieth century, women made up only...</a:t>
            </a:r>
          </a:p>
          <a:p>
            <a:pPr>
              <a:buNone/>
            </a:pPr>
            <a:r>
              <a:rPr lang="en-GB" dirty="0" smtClean="0"/>
              <a:t>			18% of hospital consultants</a:t>
            </a:r>
          </a:p>
          <a:p>
            <a:pPr>
              <a:buNone/>
            </a:pPr>
            <a:r>
              <a:rPr lang="en-GB" dirty="0" smtClean="0"/>
              <a:t>			7% of university lecturers</a:t>
            </a:r>
          </a:p>
          <a:p>
            <a:pPr>
              <a:buNone/>
            </a:pPr>
            <a:r>
              <a:rPr lang="en-GB" dirty="0" smtClean="0"/>
              <a:t>			less than 5% of company directors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907704" y="2204864"/>
            <a:ext cx="5472608" cy="223224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2087724" y="1808820"/>
            <a:ext cx="792088" cy="57606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40466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Childcare responsibilities = women more likely to work part time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263691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Why is there this ‘glass ceiling’?</a:t>
            </a:r>
            <a:endParaRPr lang="en-GB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868144" y="1556792"/>
            <a:ext cx="864096" cy="43204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6056" y="260648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Time taken out of career to start a family</a:t>
            </a:r>
            <a:endParaRPr lang="en-GB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6120172" y="4401108"/>
            <a:ext cx="1008112" cy="36004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92080" y="515719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Means women can miss out on promotion opportunities</a:t>
            </a:r>
            <a:endParaRPr lang="en-GB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2843808" y="4581128"/>
            <a:ext cx="1080120" cy="50405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537321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Not taken seriously as managers/supervisors?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8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Horizontal Segregation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 and women work in different types of jobs in different sectors of the economy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Women under-represented in:</a:t>
            </a:r>
          </a:p>
          <a:p>
            <a:pPr lvl="2"/>
            <a:r>
              <a:rPr lang="en-GB" dirty="0" smtClean="0"/>
              <a:t>Primary sector (agriculture, mining)</a:t>
            </a:r>
          </a:p>
          <a:p>
            <a:pPr lvl="2"/>
            <a:r>
              <a:rPr lang="en-GB" dirty="0" smtClean="0"/>
              <a:t>Construction, transport and manufacturing</a:t>
            </a:r>
          </a:p>
          <a:p>
            <a:pPr lvl="2">
              <a:buNone/>
            </a:pPr>
            <a:endParaRPr lang="en-GB" sz="1200" dirty="0" smtClean="0"/>
          </a:p>
          <a:p>
            <a:r>
              <a:rPr lang="en-GB" dirty="0" smtClean="0"/>
              <a:t>Women over-represented in:</a:t>
            </a:r>
          </a:p>
          <a:p>
            <a:pPr lvl="2"/>
            <a:r>
              <a:rPr lang="en-GB" dirty="0" smtClean="0"/>
              <a:t>Hotels, catering, finance and insurance</a:t>
            </a:r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  <p:pic>
        <p:nvPicPr>
          <p:cNvPr id="3074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2708920"/>
            <a:ext cx="1596531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47667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Is horizontal segregation in decline?</a:t>
            </a:r>
            <a:endParaRPr lang="en-GB" sz="48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23728" y="2348880"/>
            <a:ext cx="2304256" cy="187220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427984" y="2492896"/>
            <a:ext cx="2376264" cy="165618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4797152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Men entering traditionally female jobs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4725144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Women entering traditionally male jobs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Some men going into traditionally female professions such as nursing</a:t>
            </a:r>
          </a:p>
          <a:p>
            <a:endParaRPr lang="en-GB" sz="3600" dirty="0" smtClean="0"/>
          </a:p>
          <a:p>
            <a:r>
              <a:rPr lang="en-GB" sz="3600" dirty="0" smtClean="0"/>
              <a:t>And some women going into </a:t>
            </a:r>
            <a:br>
              <a:rPr lang="en-GB" sz="3600" dirty="0" smtClean="0"/>
            </a:br>
            <a:r>
              <a:rPr lang="en-GB" sz="3600" dirty="0" smtClean="0"/>
              <a:t>traditionally male professions </a:t>
            </a:r>
            <a:br>
              <a:rPr lang="en-GB" sz="3600" dirty="0" smtClean="0"/>
            </a:br>
            <a:r>
              <a:rPr lang="en-GB" sz="3600" dirty="0" smtClean="0"/>
              <a:t>such as the armed forces</a:t>
            </a:r>
          </a:p>
          <a:p>
            <a:endParaRPr lang="en-GB" sz="3600" dirty="0"/>
          </a:p>
        </p:txBody>
      </p:sp>
      <p:pic>
        <p:nvPicPr>
          <p:cNvPr id="25602" name="Picture 2" descr="http://t3.gstatic.com/images?q=tbn:ANd9GcQwBMrsqQ-F241myHUyuFwv_6diXFc1S2Hd3qOmVNWIRjKIEr4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340768"/>
            <a:ext cx="1872208" cy="2861804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ANd9GcRfWEUjKyMnNbXZmB_FCAQpUhywsk8nrmZiYrOJHI15MJfBNLlW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076299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Vertical Segregation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</p:spPr>
        <p:txBody>
          <a:bodyPr>
            <a:noAutofit/>
          </a:bodyPr>
          <a:lstStyle/>
          <a:p>
            <a:r>
              <a:rPr lang="en-GB" sz="2800" dirty="0" smtClean="0"/>
              <a:t>Men and women are in found at different job levels within each industry or occupational group</a:t>
            </a:r>
          </a:p>
          <a:p>
            <a:pPr marL="1200150" lvl="3" indent="-342900"/>
            <a:r>
              <a:rPr lang="en-GB" sz="2200" dirty="0" smtClean="0"/>
              <a:t>i.e. women make up 60-70% of all teachers, but only 16% of secondary school head teachers were female in 1983</a:t>
            </a:r>
          </a:p>
          <a:p>
            <a:pPr marL="742950" lvl="2" indent="-342900">
              <a:buNone/>
            </a:pPr>
            <a:endParaRPr lang="en-GB" sz="1200" dirty="0" smtClean="0"/>
          </a:p>
          <a:p>
            <a:r>
              <a:rPr lang="en-GB" sz="2800" dirty="0" smtClean="0"/>
              <a:t>Women tend to be over-represented at the lower level jobs and under-represented in the most senior or higher status positions</a:t>
            </a:r>
          </a:p>
          <a:p>
            <a:endParaRPr lang="en-GB" sz="1200" dirty="0"/>
          </a:p>
          <a:p>
            <a:r>
              <a:rPr lang="en-GB" sz="2800" dirty="0" smtClean="0"/>
              <a:t>Women are also more likely to be paid less than their male counterparts</a:t>
            </a:r>
          </a:p>
          <a:p>
            <a:pPr>
              <a:buNone/>
            </a:pPr>
            <a:endParaRPr lang="en-GB" sz="2800" dirty="0" smtClean="0"/>
          </a:p>
        </p:txBody>
      </p:sp>
      <p:pic>
        <p:nvPicPr>
          <p:cNvPr id="6146" name="Picture 2" descr="http://t1.gstatic.com/images?q=tbn:ANd9GcStNZpInMgu_FpJZMH8X5VdJPaBx5PNa4OIYsHdgEFcMBMz12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45224"/>
            <a:ext cx="1152128" cy="1147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What about men?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en-GB" dirty="0" smtClean="0"/>
              <a:t>Generally have a greater range of </a:t>
            </a:r>
            <a:br>
              <a:rPr lang="en-GB" dirty="0" smtClean="0"/>
            </a:br>
            <a:r>
              <a:rPr lang="en-GB" dirty="0" smtClean="0"/>
              <a:t>work opportunities, more status and pay</a:t>
            </a:r>
          </a:p>
          <a:p>
            <a:r>
              <a:rPr lang="en-GB" dirty="0" smtClean="0"/>
              <a:t>Is this experience changing?</a:t>
            </a:r>
          </a:p>
          <a:p>
            <a:r>
              <a:rPr lang="en-GB" dirty="0" smtClean="0"/>
              <a:t>Economic recession and unemployment in traditional industries and manufacturing</a:t>
            </a:r>
          </a:p>
          <a:p>
            <a:r>
              <a:rPr lang="en-GB" dirty="0" smtClean="0"/>
              <a:t>Marginalised masculinity?</a:t>
            </a:r>
          </a:p>
          <a:p>
            <a:r>
              <a:rPr lang="en-GB" dirty="0" smtClean="0"/>
              <a:t>Frustration at being unable to fulfil traditional role as breadwinner and protector</a:t>
            </a:r>
            <a:endParaRPr lang="en-GB" dirty="0"/>
          </a:p>
        </p:txBody>
      </p:sp>
      <p:pic>
        <p:nvPicPr>
          <p:cNvPr id="33794" name="Picture 2" descr="http://t0.gstatic.com/images?q=tbn:ANd9GcTD536s9TvmKhCcuXp_9fUfsWhjVEaGgKayy1w8wmnXLqmGmPv9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606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907704" y="2204864"/>
            <a:ext cx="5472608" cy="223224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771800" y="2492896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Can you think of any specific gender inequalities?</a:t>
            </a:r>
            <a:endParaRPr lang="en-GB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1763688" y="1484784"/>
            <a:ext cx="1152128" cy="86409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69269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Male / female pay gap</a:t>
            </a:r>
            <a:endParaRPr lang="en-GB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040133" y="1584603"/>
            <a:ext cx="1279759" cy="21602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95936" y="54868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Domestic activities</a:t>
            </a:r>
            <a:endParaRPr lang="en-GB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511660" y="4329100"/>
            <a:ext cx="1296144" cy="64807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551723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Parenting / child care</a:t>
            </a:r>
            <a:endParaRPr lang="en-GB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6120172" y="4185084"/>
            <a:ext cx="936104" cy="86409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60232" y="5229200"/>
            <a:ext cx="176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Types of job </a:t>
            </a:r>
            <a:endParaRPr lang="en-GB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3887924" y="4761148"/>
            <a:ext cx="1296144" cy="50405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39952" y="57332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Education</a:t>
            </a:r>
            <a:endParaRPr lang="en-GB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480212" y="1376772"/>
            <a:ext cx="936104" cy="86409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08304" y="8367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Health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51520" y="1988840"/>
            <a:ext cx="1403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Crime patterns</a:t>
            </a:r>
            <a:endParaRPr lang="en-GB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899592" y="2924944"/>
            <a:ext cx="1224138" cy="57606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24328" y="20608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Religion</a:t>
            </a:r>
            <a:endParaRPr lang="en-GB" sz="2400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7380312" y="2636912"/>
            <a:ext cx="648072" cy="648072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9" grpId="0"/>
      <p:bldP spid="23" grpId="0"/>
      <p:bldP spid="27" grpId="0"/>
      <p:bldP spid="32" grpId="0"/>
      <p:bldP spid="40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This is just made worse by the fact women seem to be more successful at getting the jobs that have replaced manufacturing</a:t>
            </a:r>
          </a:p>
          <a:p>
            <a:pPr>
              <a:buNone/>
            </a:pPr>
            <a:r>
              <a:rPr lang="en-GB" dirty="0" smtClean="0"/>
              <a:t>			i.e. the new service sector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Women taking over from men as breadwinners?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Mac an </a:t>
            </a:r>
            <a:r>
              <a:rPr lang="en-GB" dirty="0" err="1" smtClean="0"/>
              <a:t>Ghaill</a:t>
            </a:r>
            <a:r>
              <a:rPr lang="en-GB" dirty="0" smtClean="0"/>
              <a:t> (1996) ‘crisis in masculinity’?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err="1" smtClean="0"/>
              <a:t>Willott</a:t>
            </a:r>
            <a:r>
              <a:rPr lang="en-GB" b="1" dirty="0" smtClean="0"/>
              <a:t> and Griffin (1996)</a:t>
            </a:r>
          </a:p>
          <a:p>
            <a:pPr lvl="1"/>
            <a:r>
              <a:rPr lang="en-GB" dirty="0" smtClean="0"/>
              <a:t>Look at this ‘crisis in masculinity’</a:t>
            </a:r>
          </a:p>
          <a:p>
            <a:pPr lvl="1"/>
            <a:r>
              <a:rPr lang="en-GB" dirty="0" smtClean="0"/>
              <a:t>Researched a group of long term unemployed men in the West Midlands</a:t>
            </a:r>
          </a:p>
          <a:p>
            <a:pPr lvl="1"/>
            <a:r>
              <a:rPr lang="en-GB" dirty="0" smtClean="0"/>
              <a:t>The respondents were marginalised and had little hope of finding a steady job</a:t>
            </a:r>
          </a:p>
          <a:p>
            <a:pPr lvl="1"/>
            <a:r>
              <a:rPr lang="en-GB" dirty="0" smtClean="0"/>
              <a:t>The role of provider/breadwinner was undermined</a:t>
            </a:r>
          </a:p>
          <a:p>
            <a:pPr lvl="1"/>
            <a:r>
              <a:rPr lang="en-GB" dirty="0" smtClean="0"/>
              <a:t>BUT their other masculine characteristics (esp. Sense of authority in family) remained</a:t>
            </a:r>
          </a:p>
          <a:p>
            <a:pPr lvl="1"/>
            <a:r>
              <a:rPr lang="en-GB" dirty="0" smtClean="0"/>
              <a:t>Not a crisis in masculinity!</a:t>
            </a:r>
          </a:p>
          <a:p>
            <a:pPr lvl="1"/>
            <a:r>
              <a:rPr lang="en-GB" dirty="0" smtClean="0"/>
              <a:t>Just a weakening of certain elements of traditional masculinity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62880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2060"/>
                </a:solidFill>
              </a:rPr>
              <a:t>Do you think any of these might be changing?</a:t>
            </a:r>
            <a:endParaRPr lang="en-GB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002060"/>
                </a:solidFill>
              </a:rPr>
              <a:t>Gender inequalities in the labour market</a:t>
            </a:r>
            <a:endParaRPr lang="en-GB" sz="7200" dirty="0">
              <a:solidFill>
                <a:srgbClr val="002060"/>
              </a:solidFill>
            </a:endParaRPr>
          </a:p>
        </p:txBody>
      </p:sp>
      <p:pic>
        <p:nvPicPr>
          <p:cNvPr id="9220" name="Picture 4" descr="http://t1.gstatic.com/images?q=tbn:ANd9GcRNVn5_QQXuIeOteNDf1NYY4dKjJ-7LB-GZBYC_hhe4LUzhFG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454" y="4005064"/>
            <a:ext cx="3679095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548680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002060"/>
                </a:solidFill>
              </a:rPr>
              <a:t>Male / Female Pay Gap</a:t>
            </a:r>
            <a:endParaRPr lang="en-GB" sz="8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93305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Read the following article and point out any differences in male and female pay</a:t>
            </a:r>
            <a:endParaRPr lang="en-GB" sz="3600" dirty="0"/>
          </a:p>
        </p:txBody>
      </p:sp>
      <p:pic>
        <p:nvPicPr>
          <p:cNvPr id="6" name="Picture 3" descr="C:\Users\Lizzie\AppData\Local\Microsoft\Windows\Temporary Internet Files\Content.IE5\9B2LAI3V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89040"/>
            <a:ext cx="1630375" cy="1893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Government Statistics show...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Female full time employees are paid 10.2% less than male full time employees (2010)</a:t>
            </a:r>
          </a:p>
          <a:p>
            <a:endParaRPr lang="en-GB" dirty="0"/>
          </a:p>
          <a:p>
            <a:r>
              <a:rPr lang="en-GB" dirty="0" smtClean="0"/>
              <a:t>In 2009 this figure was 12.2%</a:t>
            </a:r>
          </a:p>
          <a:p>
            <a:endParaRPr lang="en-GB" dirty="0"/>
          </a:p>
          <a:p>
            <a:r>
              <a:rPr lang="en-GB" dirty="0" smtClean="0"/>
              <a:t>This is the biggest drop since 1997</a:t>
            </a:r>
          </a:p>
          <a:p>
            <a:endParaRPr lang="en-GB" dirty="0"/>
          </a:p>
          <a:p>
            <a:r>
              <a:rPr lang="en-GB" dirty="0" smtClean="0"/>
              <a:t>Can we say the pay gap is getting smaller?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has been done to counter gender inequalities in pay?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500" b="1" i="1" dirty="0" smtClean="0"/>
              <a:t>The Equal Pay Act 1970</a:t>
            </a:r>
          </a:p>
          <a:p>
            <a:pPr>
              <a:buNone/>
            </a:pPr>
            <a:endParaRPr lang="en-GB" sz="3500" dirty="0" smtClean="0"/>
          </a:p>
          <a:p>
            <a:pPr>
              <a:buNone/>
            </a:pPr>
            <a:r>
              <a:rPr lang="en-GB" sz="3500" dirty="0"/>
              <a:t>	</a:t>
            </a:r>
            <a:r>
              <a:rPr lang="en-GB" sz="3500" dirty="0" smtClean="0"/>
              <a:t>“equal pay for work of equal value”</a:t>
            </a:r>
          </a:p>
          <a:p>
            <a:pPr>
              <a:buNone/>
            </a:pPr>
            <a:r>
              <a:rPr lang="en-GB" sz="3500" dirty="0"/>
              <a:t>	</a:t>
            </a:r>
            <a:endParaRPr lang="en-GB" sz="3500" dirty="0" smtClean="0"/>
          </a:p>
          <a:p>
            <a:pPr>
              <a:buNone/>
            </a:pPr>
            <a:r>
              <a:rPr lang="en-GB" sz="3500" dirty="0"/>
              <a:t>	</a:t>
            </a:r>
            <a:r>
              <a:rPr lang="en-GB" sz="3500" dirty="0" smtClean="0"/>
              <a:t>to end wage discrimination on basis of gender</a:t>
            </a:r>
            <a:endParaRPr lang="en-GB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n-GB" sz="3600" b="1" dirty="0" smtClean="0"/>
              <a:t>BUT...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Many companies avoided the Act by re-grading the work traditionally done by women so they could suggest women were doing less skilled work than men</a:t>
            </a:r>
          </a:p>
          <a:p>
            <a:endParaRPr lang="en-GB" dirty="0" smtClean="0"/>
          </a:p>
          <a:p>
            <a:r>
              <a:rPr lang="en-GB" dirty="0" smtClean="0"/>
              <a:t>This allowed them to pay women less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32656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002060"/>
                </a:solidFill>
              </a:rPr>
              <a:t>The type of work men and women do</a:t>
            </a:r>
            <a:endParaRPr lang="en-GB" sz="8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221088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Read the following article and point out any differences in the types of work males and females do</a:t>
            </a:r>
            <a:endParaRPr lang="en-GB" sz="3600" dirty="0"/>
          </a:p>
        </p:txBody>
      </p:sp>
      <p:pic>
        <p:nvPicPr>
          <p:cNvPr id="6" name="Picture 3" descr="C:\Users\Lizzie\AppData\Local\Microsoft\Windows\Temporary Internet Files\Content.IE5\9B2LAI3V\MC900384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89040"/>
            <a:ext cx="1630375" cy="1893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642</Words>
  <Application>Microsoft Office PowerPoint</Application>
  <PresentationFormat>On-screen Show (4:3)</PresentationFormat>
  <Paragraphs>104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Gender Inequalities</vt:lpstr>
      <vt:lpstr>Slide 2</vt:lpstr>
      <vt:lpstr>Slide 3</vt:lpstr>
      <vt:lpstr>Slide 4</vt:lpstr>
      <vt:lpstr>Slide 5</vt:lpstr>
      <vt:lpstr>Government Statistics show...</vt:lpstr>
      <vt:lpstr>What has been done to counter gender inequalities in pay?</vt:lpstr>
      <vt:lpstr>Slide 8</vt:lpstr>
      <vt:lpstr>Slide 9</vt:lpstr>
      <vt:lpstr>Government Statistics show...</vt:lpstr>
      <vt:lpstr>Reasons for women doing part time work...</vt:lpstr>
      <vt:lpstr>The ‘glass ceiling’</vt:lpstr>
      <vt:lpstr>Slide 13</vt:lpstr>
      <vt:lpstr>Slide 14</vt:lpstr>
      <vt:lpstr>Horizontal Segregation</vt:lpstr>
      <vt:lpstr>Slide 16</vt:lpstr>
      <vt:lpstr>Slide 17</vt:lpstr>
      <vt:lpstr>Vertical Segregation</vt:lpstr>
      <vt:lpstr>What about men?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Inequalities</dc:title>
  <dc:creator>Lizzie</dc:creator>
  <cp:lastModifiedBy>Lizzie</cp:lastModifiedBy>
  <cp:revision>73</cp:revision>
  <dcterms:created xsi:type="dcterms:W3CDTF">2011-01-24T10:45:45Z</dcterms:created>
  <dcterms:modified xsi:type="dcterms:W3CDTF">2011-03-06T22:28:19Z</dcterms:modified>
</cp:coreProperties>
</file>