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7" r:id="rId10"/>
    <p:sldId id="266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B02CB-47D7-4671-AF04-BB3A59F85144}" type="datetimeFigureOut">
              <a:rPr lang="en-GB" smtClean="0"/>
              <a:pPr/>
              <a:t>27/03/2011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9E674-31D2-400A-A358-19A92236C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en-GB" sz="6000" dirty="0" smtClean="0"/>
              <a:t>Social Inequalities: Ethnicity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media</a:t>
            </a:r>
            <a:endParaRPr lang="en-GB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Hartmann and Husband (1974)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GB" dirty="0" smtClean="0"/>
              <a:t>	Media operates within a British culture which tends to see foreigners as inferior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Living in a multi-racial community</a:t>
            </a:r>
          </a:p>
          <a:p>
            <a:pPr marL="742950" lvl="2" indent="-342900"/>
            <a:r>
              <a:rPr lang="en-GB" dirty="0" smtClean="0"/>
              <a:t>Create and/or increase social divisions</a:t>
            </a:r>
          </a:p>
          <a:p>
            <a:pPr marL="742950" lvl="2" indent="-342900"/>
            <a:r>
              <a:rPr lang="en-GB" dirty="0" smtClean="0"/>
              <a:t>Negative perception of ethnic minorities may be confirmed and strengthened by the media</a:t>
            </a:r>
          </a:p>
          <a:p>
            <a:pPr marL="742950" lvl="2" indent="-342900">
              <a:buNone/>
            </a:pPr>
            <a:endParaRPr lang="en-GB" sz="1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Live in ‘all-white’ areas</a:t>
            </a:r>
          </a:p>
          <a:p>
            <a:pPr marL="742950" lvl="2" indent="-342900"/>
            <a:r>
              <a:rPr lang="en-GB" dirty="0" smtClean="0"/>
              <a:t>Rely on media for information about ethnic minorities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Van </a:t>
            </a:r>
            <a:r>
              <a:rPr lang="en-GB" b="1" dirty="0" err="1" smtClean="0"/>
              <a:t>Dijk</a:t>
            </a:r>
            <a:r>
              <a:rPr lang="en-GB" b="1" dirty="0" smtClean="0"/>
              <a:t> (1991)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Reporting of ethnic affairs in late 1980s</a:t>
            </a:r>
          </a:p>
          <a:p>
            <a:pPr>
              <a:buNone/>
            </a:pPr>
            <a:endParaRPr lang="en-GB" sz="1700" dirty="0" smtClean="0"/>
          </a:p>
          <a:p>
            <a:r>
              <a:rPr lang="en-GB" dirty="0" smtClean="0"/>
              <a:t>Discourse analysis</a:t>
            </a:r>
          </a:p>
          <a:p>
            <a:endParaRPr lang="en-GB" sz="1700" dirty="0" smtClean="0"/>
          </a:p>
          <a:p>
            <a:r>
              <a:rPr lang="en-GB" dirty="0" smtClean="0"/>
              <a:t>The Times, Guardian, Daily Telegraph, Daily Mail and Sun (and later the Independent)</a:t>
            </a:r>
          </a:p>
          <a:p>
            <a:endParaRPr lang="en-GB" sz="1700" dirty="0" smtClean="0"/>
          </a:p>
          <a:p>
            <a:r>
              <a:rPr lang="en-GB" dirty="0" smtClean="0"/>
              <a:t>1985 riots in </a:t>
            </a:r>
            <a:r>
              <a:rPr lang="en-GB" dirty="0" err="1" smtClean="0"/>
              <a:t>Handsworth</a:t>
            </a:r>
            <a:r>
              <a:rPr lang="en-GB" dirty="0" smtClean="0"/>
              <a:t>, Brixton and Tottenham</a:t>
            </a:r>
          </a:p>
          <a:p>
            <a:endParaRPr lang="en-GB" sz="1700" dirty="0" smtClean="0"/>
          </a:p>
          <a:p>
            <a:r>
              <a:rPr lang="en-GB" dirty="0" smtClean="0"/>
              <a:t>Support criminal explanations rather than social explanations</a:t>
            </a:r>
          </a:p>
          <a:p>
            <a:endParaRPr lang="en-GB" sz="1700" dirty="0" smtClean="0"/>
          </a:p>
          <a:p>
            <a:r>
              <a:rPr lang="en-GB" dirty="0" smtClean="0"/>
              <a:t>Positive presentation of White British citizens</a:t>
            </a:r>
          </a:p>
          <a:p>
            <a:endParaRPr lang="en-GB" sz="1500" dirty="0" smtClean="0"/>
          </a:p>
          <a:p>
            <a:r>
              <a:rPr lang="en-GB" dirty="0" smtClean="0"/>
              <a:t>Negative presentation of non-White British and potential British citizens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2.gstatic.com/images?q=tbn:ANd9GcQeWzhmce9LVhMG8jO5vkm0SSE6FCEmMbECLjD1aQaxTI7JgB3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645024"/>
            <a:ext cx="3386513" cy="2736304"/>
          </a:xfrm>
          <a:prstGeom prst="rect">
            <a:avLst/>
          </a:prstGeom>
          <a:noFill/>
        </p:spPr>
      </p:pic>
      <p:pic>
        <p:nvPicPr>
          <p:cNvPr id="2056" name="Picture 8" descr="http://i2.cdnds.net/08/45/hollyoaks_2435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8640"/>
            <a:ext cx="4178812" cy="2796005"/>
          </a:xfrm>
          <a:prstGeom prst="rect">
            <a:avLst/>
          </a:prstGeom>
          <a:noFill/>
        </p:spPr>
      </p:pic>
      <p:pic>
        <p:nvPicPr>
          <p:cNvPr id="2060" name="Picture 12" descr="http://t0.gstatic.com/images?q=tbn:ANd9GcSl1iQfOwcxaLQcWzzhUgE-rQy6oD7fJjlOYXLeBdtTQO8wU3j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4286246" cy="2852304"/>
          </a:xfrm>
          <a:prstGeom prst="rect">
            <a:avLst/>
          </a:prstGeom>
          <a:noFill/>
        </p:spPr>
      </p:pic>
      <p:pic>
        <p:nvPicPr>
          <p:cNvPr id="2058" name="Picture 10" descr="http://t2.gstatic.com/images?q=tbn:ANd9GcQLAvTZCjycg1EONSyC_wlAcn_Qi2z705ldfbl5TK1T7WMHqoYYy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356992"/>
            <a:ext cx="3167336" cy="3040643"/>
          </a:xfrm>
          <a:prstGeom prst="rect">
            <a:avLst/>
          </a:prstGeom>
          <a:noFill/>
        </p:spPr>
      </p:pic>
      <p:pic>
        <p:nvPicPr>
          <p:cNvPr id="2062" name="Picture 14" descr="http://t0.gstatic.com/images?q=tbn:ANd9GcR5Ivwlh5L01xiAtMCQQLlVz2o2EYCShyre5QUk1cay_-CKruKsd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212976"/>
            <a:ext cx="2304256" cy="3462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2.bp.blogspot.com/_fBdTbjZqdx8/TJYwB5K-czI/AAAAAAAAAS8/qhvs0D0oZpk/s1600/friend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08720"/>
            <a:ext cx="6552728" cy="4840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Recap...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Jenkins (1986) </a:t>
            </a:r>
          </a:p>
          <a:p>
            <a:endParaRPr lang="en-GB" dirty="0" smtClean="0"/>
          </a:p>
          <a:p>
            <a:r>
              <a:rPr lang="en-GB" dirty="0" smtClean="0"/>
              <a:t>Brown and Gay (1985)</a:t>
            </a:r>
          </a:p>
          <a:p>
            <a:endParaRPr lang="en-GB" dirty="0" smtClean="0"/>
          </a:p>
          <a:p>
            <a:r>
              <a:rPr lang="en-GB" dirty="0" smtClean="0"/>
              <a:t>Marxist explanations</a:t>
            </a:r>
          </a:p>
          <a:p>
            <a:endParaRPr lang="en-GB" dirty="0" smtClean="0"/>
          </a:p>
          <a:p>
            <a:r>
              <a:rPr lang="en-GB" dirty="0" smtClean="0"/>
              <a:t>Weberian explanations</a:t>
            </a:r>
            <a:endParaRPr lang="en-GB" dirty="0"/>
          </a:p>
        </p:txBody>
      </p:sp>
      <p:pic>
        <p:nvPicPr>
          <p:cNvPr id="4" name="Picture 2" descr="http://t2.gstatic.com/images?q=tbn:ANd9GcRa9rfSC9-MZkniDsE5K3evknJsTcEhzl-Jl9A7tHe0blL55mP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569496"/>
            <a:ext cx="4283968" cy="2288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395536" y="1484784"/>
            <a:ext cx="8208912" cy="3600400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47664" y="2132856"/>
            <a:ext cx="6264696" cy="2060848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How influential is the media??</a:t>
            </a:r>
            <a:endParaRPr lang="en-GB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4200" b="1" i="1" dirty="0" smtClean="0"/>
              <a:t>Social Trends (2010)</a:t>
            </a:r>
            <a:r>
              <a:rPr lang="en-GB" sz="3800" b="1" i="1" dirty="0" smtClean="0"/>
              <a:t/>
            </a:r>
            <a:br>
              <a:rPr lang="en-GB" sz="3800" b="1" i="1" dirty="0" smtClean="0"/>
            </a:br>
            <a:endParaRPr lang="en-GB" sz="1600" b="1" i="1" dirty="0" smtClean="0"/>
          </a:p>
          <a:p>
            <a:r>
              <a:rPr lang="en-GB" dirty="0" smtClean="0"/>
              <a:t>In 2007/08, 85% of adults (16+) in England watched television in their free time</a:t>
            </a:r>
          </a:p>
          <a:p>
            <a:endParaRPr lang="en-GB" sz="1800" dirty="0" smtClean="0"/>
          </a:p>
          <a:p>
            <a:r>
              <a:rPr lang="en-GB" dirty="0" smtClean="0"/>
              <a:t>According to the Taking Part Survey, national or local news was the most common type of programme viewed on television in England in 2007/08</a:t>
            </a:r>
          </a:p>
          <a:p>
            <a:endParaRPr lang="en-GB" sz="1800" dirty="0" smtClean="0"/>
          </a:p>
          <a:p>
            <a:r>
              <a:rPr lang="en-GB" dirty="0" smtClean="0"/>
              <a:t>Number of people reading daily newspapers has declined in recent years</a:t>
            </a:r>
          </a:p>
          <a:p>
            <a:endParaRPr lang="en-GB" sz="1800" dirty="0" smtClean="0"/>
          </a:p>
          <a:p>
            <a:r>
              <a:rPr lang="en-GB" dirty="0" smtClean="0"/>
              <a:t>63% boys and 80% girls (aged 9-14) read magazines</a:t>
            </a:r>
          </a:p>
          <a:p>
            <a:endParaRPr lang="en-GB" sz="1800" dirty="0" smtClean="0"/>
          </a:p>
          <a:p>
            <a:r>
              <a:rPr lang="en-GB" dirty="0" smtClean="0"/>
              <a:t>In 2010, 73% of UK households had an internet connection and 60% of the UK adult population accessed the internet everyday or almost everyday </a:t>
            </a:r>
            <a:r>
              <a:rPr lang="en-GB" sz="2600" i="1" dirty="0" smtClean="0"/>
              <a:t>(ONS Opinions Survey 2010)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8"/>
            <a:ext cx="5662560" cy="628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043608" y="836712"/>
            <a:ext cx="7200800" cy="511256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19672" y="1772816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Do you think the media has any influence on how ethnic minorities are portrayed or treated in society? </a:t>
            </a:r>
          </a:p>
          <a:p>
            <a:pPr algn="ctr"/>
            <a:endParaRPr lang="en-GB" sz="3200" dirty="0" smtClean="0"/>
          </a:p>
          <a:p>
            <a:pPr algn="ctr"/>
            <a:r>
              <a:rPr lang="en-GB" sz="4000" b="1" dirty="0" smtClean="0"/>
              <a:t>If so, how?</a:t>
            </a:r>
            <a:endParaRPr lang="en-GB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Hall et al (1979)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Mugging: ‘new’ crime</a:t>
            </a:r>
          </a:p>
          <a:p>
            <a:endParaRPr lang="en-GB" sz="1600" dirty="0" smtClean="0"/>
          </a:p>
          <a:p>
            <a:r>
              <a:rPr lang="en-GB" dirty="0" smtClean="0"/>
              <a:t>Widely reported as a ‘Black’ crime</a:t>
            </a:r>
          </a:p>
          <a:p>
            <a:endParaRPr lang="en-GB" sz="1500" dirty="0" smtClean="0"/>
          </a:p>
          <a:p>
            <a:r>
              <a:rPr lang="en-GB" dirty="0" smtClean="0"/>
              <a:t>Stricter policing in areas with large ethnic minority populations</a:t>
            </a:r>
          </a:p>
          <a:p>
            <a:endParaRPr lang="en-GB" sz="1500" dirty="0" smtClean="0"/>
          </a:p>
          <a:p>
            <a:r>
              <a:rPr lang="en-GB" dirty="0" smtClean="0"/>
              <a:t>Stop and search</a:t>
            </a:r>
          </a:p>
          <a:p>
            <a:endParaRPr lang="en-GB" sz="1500" dirty="0" smtClean="0"/>
          </a:p>
          <a:p>
            <a:r>
              <a:rPr lang="en-GB" dirty="0" smtClean="0"/>
              <a:t>‘Swamp 81’ in Brixton over 1000 people were stopped and searched (less than 100 were charged)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Hall et al (1979) continued...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media placed blame for mugging on Black youths</a:t>
            </a:r>
          </a:p>
          <a:p>
            <a:endParaRPr lang="en-GB" dirty="0" smtClean="0"/>
          </a:p>
          <a:p>
            <a:r>
              <a:rPr lang="en-GB" dirty="0" smtClean="0"/>
              <a:t>Headlines suggest it had reached epidemic proportions</a:t>
            </a:r>
          </a:p>
          <a:p>
            <a:endParaRPr lang="en-GB" dirty="0" smtClean="0"/>
          </a:p>
          <a:p>
            <a:r>
              <a:rPr lang="en-GB" dirty="0" smtClean="0"/>
              <a:t>However at the time mugging constituted less than 1% of all crimes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15616" y="1268760"/>
            <a:ext cx="6912768" cy="42484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51720" y="1988840"/>
            <a:ext cx="51125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What effects might media portrayal of ethnic minorities have?</a:t>
            </a:r>
            <a:endParaRPr lang="en-GB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224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Social Inequalities: Ethnicity</vt:lpstr>
      <vt:lpstr>Recap...</vt:lpstr>
      <vt:lpstr>How influential is the media??</vt:lpstr>
      <vt:lpstr>Slide 4</vt:lpstr>
      <vt:lpstr>Slide 5</vt:lpstr>
      <vt:lpstr>Slide 6</vt:lpstr>
      <vt:lpstr>Hall et al (1979)</vt:lpstr>
      <vt:lpstr>Hall et al (1979) continued...</vt:lpstr>
      <vt:lpstr>Slide 9</vt:lpstr>
      <vt:lpstr>Hartmann and Husband (1974)</vt:lpstr>
      <vt:lpstr>Van Dijk (1991)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Inequalities: Ethnicity</dc:title>
  <dc:creator>Lizzie</dc:creator>
  <cp:lastModifiedBy>Lizzie</cp:lastModifiedBy>
  <cp:revision>51</cp:revision>
  <dcterms:created xsi:type="dcterms:W3CDTF">2011-03-24T15:35:47Z</dcterms:created>
  <dcterms:modified xsi:type="dcterms:W3CDTF">2011-03-27T21:39:30Z</dcterms:modified>
</cp:coreProperties>
</file>