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D35D-A093-4BDB-9CD9-E17078678120}" type="datetimeFigureOut">
              <a:rPr lang="en-GB" smtClean="0"/>
              <a:pPr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2726-172B-4E01-AF6E-BAA7478C0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Lets recap on last week....</a:t>
            </a:r>
          </a:p>
          <a:p>
            <a:endParaRPr lang="en-GB" sz="4000" b="1" dirty="0"/>
          </a:p>
          <a:p>
            <a:endParaRPr lang="en-GB" sz="4000" dirty="0"/>
          </a:p>
        </p:txBody>
      </p:sp>
      <p:sp>
        <p:nvSpPr>
          <p:cNvPr id="6" name="Cloud 5"/>
          <p:cNvSpPr/>
          <p:nvPr/>
        </p:nvSpPr>
        <p:spPr>
          <a:xfrm>
            <a:off x="827584" y="2204864"/>
            <a:ext cx="7272808" cy="29523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79712" y="2996952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Functionalism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67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	Bowles and Gintis argue that this </a:t>
            </a:r>
            <a:r>
              <a:rPr lang="en-GB" sz="4000" b="1" i="1" dirty="0" smtClean="0"/>
              <a:t>correspondence </a:t>
            </a:r>
            <a:r>
              <a:rPr lang="en-GB" sz="4000" dirty="0" smtClean="0"/>
              <a:t>between school and the workplace effectively reproduces labour power from one generation to the next</a:t>
            </a:r>
            <a:endParaRPr lang="en-GB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Bowles and Gintis also believe...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Capitalist society is unequal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GB" dirty="0" smtClean="0"/>
              <a:t>If this inequality was seriously questioned it might threaten social stability</a:t>
            </a:r>
          </a:p>
          <a:p>
            <a:endParaRPr lang="en-GB" dirty="0"/>
          </a:p>
        </p:txBody>
      </p:sp>
      <p:sp>
        <p:nvSpPr>
          <p:cNvPr id="4" name="Left-Up Arrow 3"/>
          <p:cNvSpPr/>
          <p:nvPr/>
        </p:nvSpPr>
        <p:spPr>
          <a:xfrm rot="5400000">
            <a:off x="611560" y="4005064"/>
            <a:ext cx="1692188" cy="1116124"/>
          </a:xfrm>
          <a:prstGeom prst="leftUpArrow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27784" y="4437112"/>
            <a:ext cx="5796136" cy="156966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To avoid this, society must promote the belief that inequality is fair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GB" dirty="0" smtClean="0"/>
              <a:t>Education legitimises inequality by teaching the myth that education offers everyone an equal chance</a:t>
            </a:r>
          </a:p>
          <a:p>
            <a:endParaRPr lang="en-GB" dirty="0"/>
          </a:p>
          <a:p>
            <a:r>
              <a:rPr lang="en-GB" dirty="0" smtClean="0"/>
              <a:t>Those who achieve high qualifications and good jobs, deserve their success </a:t>
            </a:r>
          </a:p>
          <a:p>
            <a:endParaRPr lang="en-GB" dirty="0"/>
          </a:p>
          <a:p>
            <a:r>
              <a:rPr lang="en-GB" dirty="0" smtClean="0"/>
              <a:t>Therefore, social inequality appears fair and legitimate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Evaluation of Marxism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dirty="0" smtClean="0"/>
              <a:t> Althusser and Bowles &amp; Gintis both assume that the hidden curriculum actually influences pupils</a:t>
            </a:r>
          </a:p>
          <a:p>
            <a:pPr marL="342900" lvl="2" indent="-342900">
              <a:buNone/>
            </a:pPr>
            <a:r>
              <a:rPr lang="en-GB" dirty="0" smtClean="0"/>
              <a:t>		(</a:t>
            </a:r>
            <a:r>
              <a:rPr lang="en-GB" dirty="0" smtClean="0"/>
              <a:t>do pupils really listen to teachers’ authority, school rules </a:t>
            </a:r>
            <a:r>
              <a:rPr lang="en-GB" dirty="0" smtClean="0"/>
              <a:t>	and </a:t>
            </a:r>
            <a:r>
              <a:rPr lang="en-GB" dirty="0" smtClean="0"/>
              <a:t>discipline</a:t>
            </a:r>
            <a:r>
              <a:rPr lang="en-GB" dirty="0" smtClean="0"/>
              <a:t>?)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 Bowles &amp; Gintis ignore the influence of the formal curriculum: subjects like sociology produce critical thinkers </a:t>
            </a:r>
          </a:p>
          <a:p>
            <a:pPr lvl="2">
              <a:buNone/>
            </a:pPr>
            <a:r>
              <a:rPr lang="en-GB" dirty="0" smtClean="0"/>
              <a:t>(they believed that education discourages creativity and free thinking, which are not in line with capitalist ideas)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Functionalism</a:t>
            </a:r>
            <a:r>
              <a:rPr lang="en-GB" b="1" dirty="0" smtClean="0"/>
              <a:t> vs. </a:t>
            </a:r>
            <a:r>
              <a:rPr lang="en-GB" b="1" dirty="0" smtClean="0">
                <a:solidFill>
                  <a:srgbClr val="FF0000"/>
                </a:solidFill>
              </a:rPr>
              <a:t>Marxism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Education justifies and explains social inequality, as jobs are allocated according to meritocratic criteria </a:t>
            </a:r>
          </a:p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(i.e. Qualifications)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1484784"/>
            <a:ext cx="38884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Education makes social class inequalities seem fair, by persuading working-class people to accept that their lack of power is due to their lack of ability, effort and achievement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Functionalism</a:t>
            </a:r>
            <a:r>
              <a:rPr lang="en-GB" b="1" dirty="0" smtClean="0"/>
              <a:t> vs. </a:t>
            </a:r>
            <a:r>
              <a:rPr lang="en-GB" b="1" dirty="0" smtClean="0">
                <a:solidFill>
                  <a:srgbClr val="FF0000"/>
                </a:solidFill>
              </a:rPr>
              <a:t>Marxism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564904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Education binds, socialises and integrates society and its members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56490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Education’s function is to reproduce a capitalist society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Functionalism</a:t>
            </a:r>
            <a:r>
              <a:rPr lang="en-GB" b="1" dirty="0" smtClean="0"/>
              <a:t> vs. </a:t>
            </a:r>
            <a:r>
              <a:rPr lang="en-GB" b="1" dirty="0" smtClean="0">
                <a:solidFill>
                  <a:srgbClr val="FF0000"/>
                </a:solidFill>
              </a:rPr>
              <a:t>Marxism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276872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Education provides equal opportunities for upward social mobility for those who have ability, as we live in a meritocracy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1844824"/>
            <a:ext cx="3888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Education just confirms individuals’ place in society and what job they will go on to get</a:t>
            </a:r>
          </a:p>
          <a:p>
            <a:pPr algn="ctr"/>
            <a:endParaRPr lang="en-GB" sz="3200" dirty="0" smtClean="0">
              <a:solidFill>
                <a:srgbClr val="FF0000"/>
              </a:solidFill>
            </a:endParaRPr>
          </a:p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(just reproduces social inequalities)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75656" y="548680"/>
            <a:ext cx="6336704" cy="37444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55776" y="1628800"/>
            <a:ext cx="4680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/>
              <a:t>Marxism</a:t>
            </a:r>
            <a:endParaRPr lang="en-GB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486916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 smtClean="0"/>
              <a:t>What do we know so far?</a:t>
            </a:r>
            <a:endParaRPr lang="en-GB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148064" y="1124744"/>
            <a:ext cx="3384376" cy="11521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64088" y="141277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Karl Marx (1818 – 1883)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>
          <a:xfrm>
            <a:off x="5364088" y="5229200"/>
            <a:ext cx="3384376" cy="11521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084168" y="558924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conflict theory</a:t>
            </a:r>
            <a:endParaRPr lang="en-GB" sz="2400" dirty="0"/>
          </a:p>
        </p:txBody>
      </p:sp>
      <p:sp>
        <p:nvSpPr>
          <p:cNvPr id="10" name="Oval 9"/>
          <p:cNvSpPr/>
          <p:nvPr/>
        </p:nvSpPr>
        <p:spPr>
          <a:xfrm>
            <a:off x="2699792" y="2852936"/>
            <a:ext cx="3384376" cy="11521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347864" y="314096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Capitalist society</a:t>
            </a:r>
            <a:endParaRPr lang="en-GB" sz="2400" dirty="0"/>
          </a:p>
        </p:txBody>
      </p:sp>
      <p:sp>
        <p:nvSpPr>
          <p:cNvPr id="12" name="Oval 11"/>
          <p:cNvSpPr/>
          <p:nvPr/>
        </p:nvSpPr>
        <p:spPr>
          <a:xfrm>
            <a:off x="467544" y="404664"/>
            <a:ext cx="3384376" cy="11605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5576" y="764704"/>
            <a:ext cx="2808312" cy="465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Ruling class ideology</a:t>
            </a:r>
            <a:endParaRPr lang="en-GB" sz="2400" dirty="0"/>
          </a:p>
        </p:txBody>
      </p:sp>
      <p:sp>
        <p:nvSpPr>
          <p:cNvPr id="14" name="Oval 13"/>
          <p:cNvSpPr/>
          <p:nvPr/>
        </p:nvSpPr>
        <p:spPr>
          <a:xfrm>
            <a:off x="467544" y="4725144"/>
            <a:ext cx="3384376" cy="11521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55576" y="50131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False consciousness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Louis Althusser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education system has replaced the church as the main agency for ideological control</a:t>
            </a:r>
          </a:p>
          <a:p>
            <a:endParaRPr lang="en-GB" dirty="0" smtClean="0"/>
          </a:p>
          <a:p>
            <a:r>
              <a:rPr lang="en-GB" dirty="0" smtClean="0"/>
              <a:t>In the past people accepted their place in society/life as ‘God’s will’</a:t>
            </a:r>
          </a:p>
          <a:p>
            <a:endParaRPr lang="en-GB" dirty="0" smtClean="0"/>
          </a:p>
          <a:p>
            <a:r>
              <a:rPr lang="en-GB" dirty="0" smtClean="0"/>
              <a:t>Today, this acceptance comes from their experience in education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Schools transmit an ideology which states that capitalism is fair and reasonable</a:t>
            </a:r>
          </a:p>
          <a:p>
            <a:pPr marL="514350" indent="-514350">
              <a:buFont typeface="+mj-lt"/>
              <a:buAutoNum type="arabicPeriod"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Schools prepare pupils for their roles in the workforce</a:t>
            </a:r>
          </a:p>
          <a:p>
            <a:pPr marL="1314450" lvl="2" indent="-514350"/>
            <a:r>
              <a:rPr lang="en-GB" dirty="0" smtClean="0"/>
              <a:t>Most are trained as workers – taught to accept their future exploitation and are provided with an education/qualifications to match their adult work roles</a:t>
            </a:r>
          </a:p>
          <a:p>
            <a:pPr marL="1314450" lvl="2" indent="-514350"/>
            <a:r>
              <a:rPr lang="en-GB" dirty="0" smtClean="0"/>
              <a:t>The future managers, administrators and politicians  are trained to control the workforce. Their educational qualifications legitimate their position of power , and they become the “agents of exploitation”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Bowles and Gintis (1976)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i="1" dirty="0" smtClean="0"/>
              <a:t>‘Schooling in Capitalist America’</a:t>
            </a:r>
          </a:p>
          <a:p>
            <a:r>
              <a:rPr lang="en-GB" dirty="0" smtClean="0"/>
              <a:t>Correspondence between the social relationships in the classroom and those in the workplace</a:t>
            </a:r>
          </a:p>
          <a:p>
            <a:endParaRPr lang="en-GB" sz="1100" dirty="0"/>
          </a:p>
          <a:p>
            <a:r>
              <a:rPr lang="en-GB" dirty="0" smtClean="0"/>
              <a:t>i.e. Teachers give orders, pupils expected to obey. Pupils have little control over the work they do and the curriculum they follow. </a:t>
            </a:r>
          </a:p>
          <a:p>
            <a:pPr>
              <a:buNone/>
            </a:pP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dirty="0" smtClean="0"/>
              <a:t>		This corresponds to their later experience of lack of control in the workplace</a:t>
            </a:r>
          </a:p>
          <a:p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>
            <a:off x="971600" y="5085184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11521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dirty="0" smtClean="0"/>
              <a:t>What sorts of things are you taught at school?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1328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00A84C"/>
                </a:solidFill>
              </a:rPr>
              <a:t>punctuality</a:t>
            </a:r>
            <a:endParaRPr lang="en-GB" sz="2800" i="1" dirty="0">
              <a:solidFill>
                <a:srgbClr val="00A84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00A84C"/>
                </a:solidFill>
              </a:rPr>
              <a:t>obedience</a:t>
            </a:r>
            <a:endParaRPr lang="en-GB" sz="2800" i="1" dirty="0">
              <a:solidFill>
                <a:srgbClr val="00A84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2930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00A84C"/>
                </a:solidFill>
              </a:rPr>
              <a:t>hard work</a:t>
            </a:r>
            <a:endParaRPr lang="en-GB" sz="2800" i="1" dirty="0">
              <a:solidFill>
                <a:srgbClr val="00A8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44522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00B050"/>
                </a:solidFill>
              </a:rPr>
              <a:t>time keeping</a:t>
            </a:r>
            <a:endParaRPr lang="en-GB" sz="2800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321297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independence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45811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creativity</a:t>
            </a:r>
            <a:endParaRPr lang="en-GB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512168"/>
          </a:xfrm>
        </p:spPr>
        <p:txBody>
          <a:bodyPr/>
          <a:lstStyle/>
          <a:p>
            <a:pPr algn="ctr">
              <a:buNone/>
            </a:pPr>
            <a:r>
              <a:rPr lang="en-GB" b="1" i="1" dirty="0" smtClean="0"/>
              <a:t>These are in line with the requirements of employers in capitalist society</a:t>
            </a:r>
          </a:p>
          <a:p>
            <a:pPr>
              <a:buNone/>
            </a:pPr>
            <a:endParaRPr lang="en-GB" b="1" i="1" dirty="0"/>
          </a:p>
          <a:p>
            <a:pPr>
              <a:buNone/>
            </a:pPr>
            <a:endParaRPr lang="en-GB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556792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Punctuality:   </a:t>
            </a:r>
            <a:r>
              <a:rPr lang="en-GB" sz="2400" dirty="0" smtClean="0"/>
              <a:t>workers must be on time for work, and be good time 	            keepers. 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Obedience:  </a:t>
            </a:r>
            <a:r>
              <a:rPr lang="en-GB" sz="2400" dirty="0" smtClean="0"/>
              <a:t>workers must be obedient and follow orders given to 		          them by their employers;  the ruling class.</a:t>
            </a:r>
            <a:r>
              <a:rPr lang="en-GB" sz="2400" b="1" dirty="0" smtClean="0"/>
              <a:t> 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Hard Work:  </a:t>
            </a:r>
            <a:r>
              <a:rPr lang="en-GB" sz="2400" dirty="0" smtClean="0"/>
              <a:t>workers must work hard at all times for the capitalist 		          system to be successful.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Discourage independence:  </a:t>
            </a:r>
            <a:r>
              <a:rPr lang="en-GB" sz="2400" dirty="0" smtClean="0"/>
              <a:t>workers must follow rules and 		 	          guidelines put in place by their employers; deviation is 	          not acceptable.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Discourage creativity:  </a:t>
            </a:r>
            <a:r>
              <a:rPr lang="en-GB" sz="2400" dirty="0" smtClean="0"/>
              <a:t>there is no place for creativity in capitalism.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Another example...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dirty="0" smtClean="0"/>
              <a:t>Young people get little satisfaction from education, they are motivated by external rewards such as qualifications.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 smtClean="0"/>
              <a:t>This is reflected in the workplace...</a:t>
            </a:r>
          </a:p>
          <a:p>
            <a:pPr>
              <a:buNone/>
            </a:pPr>
            <a:endParaRPr lang="en-GB" sz="1200" i="1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Work doesn’t provide any intrinsic satisfaction, workers are motivated by rewards such as pay.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481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Louis Althusser</vt:lpstr>
      <vt:lpstr>Slide 5</vt:lpstr>
      <vt:lpstr>Bowles and Gintis (1976)</vt:lpstr>
      <vt:lpstr>Slide 7</vt:lpstr>
      <vt:lpstr>Slide 8</vt:lpstr>
      <vt:lpstr>Slide 9</vt:lpstr>
      <vt:lpstr>Slide 10</vt:lpstr>
      <vt:lpstr>Bowles and Gintis also believe...</vt:lpstr>
      <vt:lpstr>Slide 12</vt:lpstr>
      <vt:lpstr>Evaluation of Marxism</vt:lpstr>
      <vt:lpstr>Functionalism vs. Marxism</vt:lpstr>
      <vt:lpstr>Functionalism vs. Marxism</vt:lpstr>
      <vt:lpstr>Functionalism vs. Marxism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99</cp:revision>
  <dcterms:created xsi:type="dcterms:W3CDTF">2011-01-25T12:45:21Z</dcterms:created>
  <dcterms:modified xsi:type="dcterms:W3CDTF">2011-01-26T22:30:22Z</dcterms:modified>
</cp:coreProperties>
</file>