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06ED-DBCB-4D21-9AF5-DB9FEA38D496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E168-A8CD-41D7-94E7-BC62793F0C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06ED-DBCB-4D21-9AF5-DB9FEA38D496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E168-A8CD-41D7-94E7-BC62793F0C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06ED-DBCB-4D21-9AF5-DB9FEA38D496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E168-A8CD-41D7-94E7-BC62793F0C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06ED-DBCB-4D21-9AF5-DB9FEA38D496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E168-A8CD-41D7-94E7-BC62793F0C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06ED-DBCB-4D21-9AF5-DB9FEA38D496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E168-A8CD-41D7-94E7-BC62793F0C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06ED-DBCB-4D21-9AF5-DB9FEA38D496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E168-A8CD-41D7-94E7-BC62793F0C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06ED-DBCB-4D21-9AF5-DB9FEA38D496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E168-A8CD-41D7-94E7-BC62793F0C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06ED-DBCB-4D21-9AF5-DB9FEA38D496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E168-A8CD-41D7-94E7-BC62793F0C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06ED-DBCB-4D21-9AF5-DB9FEA38D496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E168-A8CD-41D7-94E7-BC62793F0C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06ED-DBCB-4D21-9AF5-DB9FEA38D496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E168-A8CD-41D7-94E7-BC62793F0C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606ED-DBCB-4D21-9AF5-DB9FEA38D496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6E168-A8CD-41D7-94E7-BC62793F0CE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606ED-DBCB-4D21-9AF5-DB9FEA38D496}" type="datetimeFigureOut">
              <a:rPr lang="en-GB" smtClean="0"/>
              <a:pPr/>
              <a:t>06/04/2011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6E168-A8CD-41D7-94E7-BC62793F0CE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1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5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6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7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slide" Target="slide8.xml"/><Relationship Id="rId5" Type="http://schemas.openxmlformats.org/officeDocument/2006/relationships/slide" Target="slide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slide" Target="slide10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2403698"/>
          </a:xfrm>
        </p:spPr>
        <p:txBody>
          <a:bodyPr>
            <a:noAutofit/>
          </a:bodyPr>
          <a:lstStyle/>
          <a:p>
            <a:r>
              <a:rPr lang="en-GB" sz="6600" dirty="0" smtClean="0">
                <a:latin typeface="Cooper Black" pitchFamily="18" charset="0"/>
              </a:rPr>
              <a:t>Education and Ethnicity</a:t>
            </a:r>
            <a:endParaRPr lang="en-GB" sz="6600" dirty="0">
              <a:latin typeface="Cooper Black" pitchFamily="18" charset="0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4499992" y="3140968"/>
            <a:ext cx="3816424" cy="2304256"/>
          </a:xfrm>
          <a:prstGeom prst="wedgeRoundRectCallout">
            <a:avLst>
              <a:gd name="adj1" fmla="val -48479"/>
              <a:gd name="adj2" fmla="val 83257"/>
              <a:gd name="adj3" fmla="val 16667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644008" y="3356992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Hi guys!</a:t>
            </a:r>
            <a:br>
              <a:rPr lang="en-GB" sz="2000" dirty="0" smtClean="0"/>
            </a:br>
            <a:r>
              <a:rPr lang="en-GB" sz="2000" dirty="0" smtClean="0"/>
              <a:t>You are at the revision programme for Education and Ethnicity. Click on the picture on the left to enter!!</a:t>
            </a:r>
            <a:endParaRPr lang="en-GB" sz="2000" dirty="0"/>
          </a:p>
        </p:txBody>
      </p:sp>
      <p:pic>
        <p:nvPicPr>
          <p:cNvPr id="1032" name="Picture 8" descr="C:\Users\Lizzie\AppData\Local\Microsoft\Windows\Temporary Internet Files\Content.IE5\RTJAA9HJ\MP900409365[1]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852936"/>
            <a:ext cx="3024336" cy="3789040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35292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8:</a:t>
            </a:r>
          </a:p>
          <a:p>
            <a:endParaRPr lang="en-GB" sz="2400" b="1" dirty="0" smtClean="0"/>
          </a:p>
          <a:p>
            <a:pPr>
              <a:buNone/>
            </a:pPr>
            <a:r>
              <a:rPr lang="en-GB" sz="2000" dirty="0" smtClean="0"/>
              <a:t>A study by The Commission for Racial Equality of </a:t>
            </a:r>
            <a:r>
              <a:rPr lang="en-GB" sz="2000" dirty="0" err="1" smtClean="0"/>
              <a:t>Jayleigh</a:t>
            </a:r>
            <a:r>
              <a:rPr lang="en-GB" sz="2000" dirty="0" smtClean="0"/>
              <a:t> School (1992)</a:t>
            </a:r>
            <a:r>
              <a:rPr lang="en-GB" sz="2000" dirty="0"/>
              <a:t> </a:t>
            </a:r>
            <a:r>
              <a:rPr lang="en-GB" sz="2000" dirty="0" smtClean="0"/>
              <a:t>found that ethnic minority students had to get ___</a:t>
            </a:r>
            <a:r>
              <a:rPr lang="en-GB" sz="2000" u="sng" dirty="0" smtClean="0"/>
              <a:t>???</a:t>
            </a:r>
            <a:r>
              <a:rPr lang="en-GB" sz="2000" dirty="0" smtClean="0"/>
              <a:t>___ grades than White students to get into the top sets?</a:t>
            </a:r>
            <a:endParaRPr lang="en-GB" sz="2000" b="1" dirty="0" smtClean="0"/>
          </a:p>
          <a:p>
            <a:endParaRPr lang="en-GB" sz="2000" dirty="0" smtClean="0"/>
          </a:p>
          <a:p>
            <a:r>
              <a:rPr lang="en-GB" sz="2000" dirty="0" smtClean="0"/>
              <a:t>(click on the answer to reveal whether you are correct) </a:t>
            </a:r>
          </a:p>
        </p:txBody>
      </p:sp>
      <p:sp>
        <p:nvSpPr>
          <p:cNvPr id="5" name="Oval 4"/>
          <p:cNvSpPr/>
          <p:nvPr/>
        </p:nvSpPr>
        <p:spPr>
          <a:xfrm>
            <a:off x="4788024" y="3140968"/>
            <a:ext cx="2592288" cy="230425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1835696" y="3140968"/>
            <a:ext cx="2592288" cy="230425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860032" y="3284984"/>
            <a:ext cx="2448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0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4000" b="1" dirty="0">
                <a:solidFill>
                  <a:schemeClr val="bg1"/>
                </a:solidFill>
              </a:rPr>
              <a:t>h</a:t>
            </a:r>
            <a:r>
              <a:rPr lang="en-GB" sz="4000" b="1" dirty="0" smtClean="0">
                <a:solidFill>
                  <a:schemeClr val="bg1"/>
                </a:solidFill>
              </a:rPr>
              <a:t>igher</a:t>
            </a:r>
          </a:p>
          <a:p>
            <a:pPr algn="ctr"/>
            <a:endParaRPr lang="en-GB" sz="40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7704" y="3356992"/>
            <a:ext cx="2448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0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lower</a:t>
            </a:r>
          </a:p>
          <a:p>
            <a:pPr algn="ctr"/>
            <a:endParaRPr lang="en-GB" sz="4000" b="1" dirty="0">
              <a:solidFill>
                <a:schemeClr val="bg1"/>
              </a:solidFill>
            </a:endParaRPr>
          </a:p>
        </p:txBody>
      </p:sp>
      <p:pic>
        <p:nvPicPr>
          <p:cNvPr id="9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861048"/>
            <a:ext cx="936104" cy="936104"/>
          </a:xfrm>
          <a:prstGeom prst="rect">
            <a:avLst/>
          </a:prstGeom>
          <a:noFill/>
        </p:spPr>
      </p:pic>
      <p:pic>
        <p:nvPicPr>
          <p:cNvPr id="10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699792" y="3861048"/>
            <a:ext cx="936104" cy="923705"/>
          </a:xfrm>
          <a:prstGeom prst="rect">
            <a:avLst/>
          </a:prstGeom>
          <a:noFill/>
        </p:spPr>
      </p:pic>
      <p:sp>
        <p:nvSpPr>
          <p:cNvPr id="11" name="Action Button: Home 10">
            <a:hlinkClick r:id="rId4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ction Button: Forward or Next 11">
            <a:hlinkClick r:id="rId5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3529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</a:t>
            </a:r>
            <a:r>
              <a:rPr lang="en-GB" sz="2400" b="1" dirty="0"/>
              <a:t>9</a:t>
            </a:r>
            <a:r>
              <a:rPr lang="en-GB" sz="2400" b="1" dirty="0" smtClean="0"/>
              <a:t>:</a:t>
            </a:r>
          </a:p>
          <a:p>
            <a:endParaRPr lang="en-GB" sz="2400" b="1" dirty="0" smtClean="0"/>
          </a:p>
          <a:p>
            <a:pPr>
              <a:buNone/>
            </a:pPr>
            <a:r>
              <a:rPr lang="en-GB" sz="2000" dirty="0" smtClean="0"/>
              <a:t>In Wright’s study ‘Early Education’ (1992) she found that African-Caribbean boys were often labelled by teachers as... (three labels)</a:t>
            </a:r>
            <a:endParaRPr lang="en-GB" sz="2000" b="1" dirty="0" smtClean="0"/>
          </a:p>
          <a:p>
            <a:endParaRPr lang="en-GB" sz="2000" dirty="0" smtClean="0"/>
          </a:p>
          <a:p>
            <a:r>
              <a:rPr lang="en-GB" sz="2000" dirty="0" smtClean="0"/>
              <a:t>(click on the answers to reveal whether you are correct) </a:t>
            </a:r>
          </a:p>
        </p:txBody>
      </p:sp>
      <p:sp>
        <p:nvSpPr>
          <p:cNvPr id="5" name="Folded Corner 4"/>
          <p:cNvSpPr/>
          <p:nvPr/>
        </p:nvSpPr>
        <p:spPr>
          <a:xfrm>
            <a:off x="1259632" y="2420888"/>
            <a:ext cx="1872208" cy="1728192"/>
          </a:xfrm>
          <a:prstGeom prst="foldedCorner">
            <a:avLst>
              <a:gd name="adj" fmla="val 2399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olded Corner 5"/>
          <p:cNvSpPr/>
          <p:nvPr/>
        </p:nvSpPr>
        <p:spPr>
          <a:xfrm>
            <a:off x="5868144" y="2420888"/>
            <a:ext cx="1872208" cy="1728192"/>
          </a:xfrm>
          <a:prstGeom prst="foldedCorner">
            <a:avLst>
              <a:gd name="adj" fmla="val 2399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olded Corner 6"/>
          <p:cNvSpPr/>
          <p:nvPr/>
        </p:nvSpPr>
        <p:spPr>
          <a:xfrm>
            <a:off x="3563888" y="2420888"/>
            <a:ext cx="1872208" cy="1728192"/>
          </a:xfrm>
          <a:prstGeom prst="foldedCorner">
            <a:avLst>
              <a:gd name="adj" fmla="val 2399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1259632" y="2405206"/>
            <a:ext cx="187220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dirty="0" smtClean="0"/>
          </a:p>
          <a:p>
            <a:pPr algn="ctr"/>
            <a:r>
              <a:rPr lang="en-GB" sz="2800" dirty="0" smtClean="0"/>
              <a:t>Badly behaved</a:t>
            </a:r>
          </a:p>
          <a:p>
            <a:pPr algn="ctr"/>
            <a:endParaRPr lang="en-GB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3563888" y="2420888"/>
            <a:ext cx="18722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dirty="0" smtClean="0"/>
          </a:p>
          <a:p>
            <a:pPr algn="ctr"/>
            <a:r>
              <a:rPr lang="en-GB" sz="2800" dirty="0" smtClean="0"/>
              <a:t>Well</a:t>
            </a:r>
            <a:br>
              <a:rPr lang="en-GB" sz="2800" dirty="0" smtClean="0"/>
            </a:br>
            <a:r>
              <a:rPr lang="en-GB" sz="2800" dirty="0" smtClean="0"/>
              <a:t>behaved</a:t>
            </a:r>
          </a:p>
          <a:p>
            <a:pPr algn="ctr"/>
            <a:endParaRPr lang="en-GB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5868144" y="2420888"/>
            <a:ext cx="18722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dirty="0" smtClean="0"/>
          </a:p>
          <a:p>
            <a:pPr algn="ctr"/>
            <a:r>
              <a:rPr lang="en-GB" sz="2800" dirty="0" smtClean="0"/>
              <a:t>Highly intelligent</a:t>
            </a:r>
          </a:p>
          <a:p>
            <a:pPr algn="ctr"/>
            <a:endParaRPr lang="en-GB" sz="2800" dirty="0"/>
          </a:p>
        </p:txBody>
      </p:sp>
      <p:sp>
        <p:nvSpPr>
          <p:cNvPr id="11" name="Folded Corner 10"/>
          <p:cNvSpPr/>
          <p:nvPr/>
        </p:nvSpPr>
        <p:spPr>
          <a:xfrm>
            <a:off x="5868144" y="4365104"/>
            <a:ext cx="1872208" cy="1728192"/>
          </a:xfrm>
          <a:prstGeom prst="foldedCorner">
            <a:avLst>
              <a:gd name="adj" fmla="val 2399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5868144" y="4365104"/>
            <a:ext cx="18722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200" dirty="0" smtClean="0"/>
          </a:p>
          <a:p>
            <a:pPr algn="ctr"/>
            <a:r>
              <a:rPr lang="en-GB" sz="2800" dirty="0" smtClean="0"/>
              <a:t>Aggressive</a:t>
            </a:r>
          </a:p>
          <a:p>
            <a:pPr algn="ctr"/>
            <a:endParaRPr lang="en-GB" sz="4800" dirty="0"/>
          </a:p>
        </p:txBody>
      </p:sp>
      <p:sp>
        <p:nvSpPr>
          <p:cNvPr id="13" name="Folded Corner 12"/>
          <p:cNvSpPr/>
          <p:nvPr/>
        </p:nvSpPr>
        <p:spPr>
          <a:xfrm>
            <a:off x="3563888" y="4365104"/>
            <a:ext cx="1872208" cy="1728192"/>
          </a:xfrm>
          <a:prstGeom prst="foldedCorner">
            <a:avLst>
              <a:gd name="adj" fmla="val 2399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3563888" y="4365104"/>
            <a:ext cx="18722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200" dirty="0" smtClean="0"/>
          </a:p>
          <a:p>
            <a:pPr algn="ctr"/>
            <a:r>
              <a:rPr lang="en-GB" sz="2800" dirty="0" smtClean="0"/>
              <a:t>Disruptive</a:t>
            </a:r>
          </a:p>
          <a:p>
            <a:pPr algn="ctr"/>
            <a:endParaRPr lang="en-GB" sz="4800" dirty="0"/>
          </a:p>
        </p:txBody>
      </p:sp>
      <p:sp>
        <p:nvSpPr>
          <p:cNvPr id="16" name="Folded Corner 15"/>
          <p:cNvSpPr/>
          <p:nvPr/>
        </p:nvSpPr>
        <p:spPr>
          <a:xfrm>
            <a:off x="1259632" y="4365104"/>
            <a:ext cx="1872208" cy="1728192"/>
          </a:xfrm>
          <a:prstGeom prst="foldedCorner">
            <a:avLst>
              <a:gd name="adj" fmla="val 23993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1259632" y="4365104"/>
            <a:ext cx="187220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400" dirty="0" smtClean="0"/>
          </a:p>
          <a:p>
            <a:pPr algn="ctr"/>
            <a:r>
              <a:rPr lang="en-GB" sz="2800" dirty="0" smtClean="0"/>
              <a:t>Well mannered</a:t>
            </a:r>
          </a:p>
          <a:p>
            <a:pPr algn="ctr"/>
            <a:endParaRPr lang="en-GB" sz="2400" dirty="0"/>
          </a:p>
        </p:txBody>
      </p:sp>
      <p:sp>
        <p:nvSpPr>
          <p:cNvPr id="18" name="Action Button: Forward or Next 17">
            <a:hlinkClick r:id="rId2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ction Button: Home 18">
            <a:hlinkClick r:id="rId3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00" y="4725144"/>
            <a:ext cx="936104" cy="936104"/>
          </a:xfrm>
          <a:prstGeom prst="rect">
            <a:avLst/>
          </a:prstGeom>
          <a:noFill/>
        </p:spPr>
      </p:pic>
      <p:pic>
        <p:nvPicPr>
          <p:cNvPr id="21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91680" y="4797152"/>
            <a:ext cx="936104" cy="923705"/>
          </a:xfrm>
          <a:prstGeom prst="rect">
            <a:avLst/>
          </a:prstGeom>
          <a:noFill/>
        </p:spPr>
      </p:pic>
      <p:pic>
        <p:nvPicPr>
          <p:cNvPr id="22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2852936"/>
            <a:ext cx="936104" cy="936104"/>
          </a:xfrm>
          <a:prstGeom prst="rect">
            <a:avLst/>
          </a:prstGeom>
          <a:noFill/>
        </p:spPr>
      </p:pic>
      <p:pic>
        <p:nvPicPr>
          <p:cNvPr id="23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4725144"/>
            <a:ext cx="936104" cy="936104"/>
          </a:xfrm>
          <a:prstGeom prst="rect">
            <a:avLst/>
          </a:prstGeom>
          <a:noFill/>
        </p:spPr>
      </p:pic>
      <p:pic>
        <p:nvPicPr>
          <p:cNvPr id="24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95936" y="2852936"/>
            <a:ext cx="936104" cy="923705"/>
          </a:xfrm>
          <a:prstGeom prst="rect">
            <a:avLst/>
          </a:prstGeom>
          <a:noFill/>
        </p:spPr>
      </p:pic>
      <p:pic>
        <p:nvPicPr>
          <p:cNvPr id="25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300192" y="2924944"/>
            <a:ext cx="936104" cy="92370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10:</a:t>
            </a:r>
          </a:p>
          <a:p>
            <a:endParaRPr lang="en-GB" sz="2400" b="1" dirty="0" smtClean="0"/>
          </a:p>
          <a:p>
            <a:pPr>
              <a:buNone/>
            </a:pPr>
            <a:r>
              <a:rPr lang="en-GB" sz="2000" dirty="0" smtClean="0"/>
              <a:t>What is ethnocentrism?</a:t>
            </a:r>
            <a:endParaRPr lang="en-GB" sz="2000" b="1" dirty="0" smtClean="0"/>
          </a:p>
          <a:p>
            <a:endParaRPr lang="en-GB" sz="2000" dirty="0" smtClean="0"/>
          </a:p>
          <a:p>
            <a:r>
              <a:rPr lang="en-GB" sz="2000" dirty="0" smtClean="0"/>
              <a:t>(This is a ‘think’ task; click on the picture to reveal whether you are correct) </a:t>
            </a:r>
          </a:p>
        </p:txBody>
      </p:sp>
      <p:pic>
        <p:nvPicPr>
          <p:cNvPr id="4098" name="Picture 2" descr="C:\Users\Lizzie\AppData\Local\Microsoft\Windows\Temporary Internet Files\Content.IE5\K6DSPF99\MC90007862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2420888"/>
            <a:ext cx="2232248" cy="3462973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860032" y="2708920"/>
            <a:ext cx="352839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i="1" dirty="0"/>
              <a:t>Belief in the superiority of one's own ethnic group</a:t>
            </a:r>
          </a:p>
        </p:txBody>
      </p:sp>
      <p:sp>
        <p:nvSpPr>
          <p:cNvPr id="7" name="Action Button: Forward or Next 6">
            <a:hlinkClick r:id="rId3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ction Button: Home 7">
            <a:hlinkClick r:id="rId4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8"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88640"/>
            <a:ext cx="83529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smtClean="0"/>
              <a:t>Question 11:</a:t>
            </a:r>
            <a:endParaRPr lang="en-GB" sz="2400" b="1" dirty="0" smtClean="0"/>
          </a:p>
          <a:p>
            <a:endParaRPr lang="en-GB" sz="2400" b="1" dirty="0" smtClean="0"/>
          </a:p>
          <a:p>
            <a:pPr>
              <a:buNone/>
            </a:pPr>
            <a:r>
              <a:rPr lang="en-GB" sz="2000" dirty="0" smtClean="0"/>
              <a:t>In Foster’s study (1990) of a multi-ethnic comprehensive, they found no evidence of racism. Why do they believe this is? (TWO answers)</a:t>
            </a:r>
            <a:endParaRPr lang="en-GB" sz="2000" b="1" dirty="0" smtClean="0"/>
          </a:p>
          <a:p>
            <a:endParaRPr lang="en-GB" sz="2000" dirty="0" smtClean="0"/>
          </a:p>
          <a:p>
            <a:r>
              <a:rPr lang="en-GB" sz="2000" dirty="0" smtClean="0"/>
              <a:t>(click on the answers to reveal whether you are correct)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75656" y="2780928"/>
            <a:ext cx="3024336" cy="1656184"/>
          </a:xfrm>
          <a:prstGeom prst="roundRect">
            <a:avLst/>
          </a:prstGeom>
          <a:noFill/>
          <a:ln w="3810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4572000" y="2780928"/>
            <a:ext cx="3024336" cy="1656184"/>
          </a:xfrm>
          <a:prstGeom prst="roundRect">
            <a:avLst/>
          </a:prstGeom>
          <a:noFill/>
          <a:ln w="3810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1475656" y="4509120"/>
            <a:ext cx="3024336" cy="1656184"/>
          </a:xfrm>
          <a:prstGeom prst="roundRect">
            <a:avLst/>
          </a:prstGeom>
          <a:noFill/>
          <a:ln w="3810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4572000" y="4509120"/>
            <a:ext cx="3024336" cy="1656184"/>
          </a:xfrm>
          <a:prstGeom prst="roundRect">
            <a:avLst/>
          </a:prstGeom>
          <a:noFill/>
          <a:ln w="38100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547664" y="2852936"/>
            <a:ext cx="288032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600" dirty="0" smtClean="0"/>
          </a:p>
          <a:p>
            <a:pPr algn="ctr"/>
            <a:r>
              <a:rPr lang="en-GB" sz="2800" dirty="0" smtClean="0"/>
              <a:t>The school was in an all-White area</a:t>
            </a:r>
            <a:br>
              <a:rPr lang="en-GB" sz="2800" dirty="0" smtClean="0"/>
            </a:br>
            <a:endParaRPr lang="en-GB" sz="2200" dirty="0"/>
          </a:p>
        </p:txBody>
      </p:sp>
      <p:sp>
        <p:nvSpPr>
          <p:cNvPr id="11" name="TextBox 10"/>
          <p:cNvSpPr txBox="1"/>
          <p:nvPr/>
        </p:nvSpPr>
        <p:spPr>
          <a:xfrm>
            <a:off x="4644008" y="2852936"/>
            <a:ext cx="28803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The school was in a community with a history of ethnic cooperation</a:t>
            </a:r>
            <a:endParaRPr lang="en-GB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4008" y="4581128"/>
            <a:ext cx="288032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2400" dirty="0" smtClean="0"/>
              <a:t>The teachers were all from different ethnic backgrounds</a:t>
            </a:r>
          </a:p>
          <a:p>
            <a:pPr algn="ctr"/>
            <a:endParaRPr lang="en-GB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1547664" y="4581128"/>
            <a:ext cx="288032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" dirty="0" smtClean="0"/>
              <a:t/>
            </a:r>
            <a:br>
              <a:rPr lang="en-GB" sz="800" dirty="0" smtClean="0"/>
            </a:br>
            <a:r>
              <a:rPr lang="en-GB" sz="2400" dirty="0" smtClean="0"/>
              <a:t>The teachers were taking part in an anti-racism programme</a:t>
            </a:r>
          </a:p>
          <a:p>
            <a:pPr algn="ctr"/>
            <a:endParaRPr lang="en-GB" sz="1400" dirty="0"/>
          </a:p>
        </p:txBody>
      </p:sp>
      <p:pic>
        <p:nvPicPr>
          <p:cNvPr id="14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941168"/>
            <a:ext cx="936104" cy="936104"/>
          </a:xfrm>
          <a:prstGeom prst="rect">
            <a:avLst/>
          </a:prstGeom>
          <a:noFill/>
        </p:spPr>
      </p:pic>
      <p:pic>
        <p:nvPicPr>
          <p:cNvPr id="15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652120" y="4869160"/>
            <a:ext cx="936104" cy="923705"/>
          </a:xfrm>
          <a:prstGeom prst="rect">
            <a:avLst/>
          </a:prstGeom>
          <a:noFill/>
        </p:spPr>
      </p:pic>
      <p:pic>
        <p:nvPicPr>
          <p:cNvPr id="16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483768" y="3068960"/>
            <a:ext cx="936104" cy="923705"/>
          </a:xfrm>
          <a:prstGeom prst="rect">
            <a:avLst/>
          </a:prstGeom>
          <a:noFill/>
        </p:spPr>
      </p:pic>
      <p:pic>
        <p:nvPicPr>
          <p:cNvPr id="17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068960"/>
            <a:ext cx="936104" cy="936104"/>
          </a:xfrm>
          <a:prstGeom prst="rect">
            <a:avLst/>
          </a:prstGeom>
          <a:noFill/>
        </p:spPr>
      </p:pic>
      <p:sp>
        <p:nvSpPr>
          <p:cNvPr id="18" name="Action Button: Forward or Next 17">
            <a:hlinkClick r:id="rId4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ction Button: Home 18">
            <a:hlinkClick r:id="rId5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5-Point Star 4"/>
          <p:cNvSpPr/>
          <p:nvPr/>
        </p:nvSpPr>
        <p:spPr>
          <a:xfrm>
            <a:off x="230946" y="692696"/>
            <a:ext cx="2160240" cy="1872208"/>
          </a:xfrm>
          <a:prstGeom prst="star5">
            <a:avLst/>
          </a:prstGeom>
          <a:solidFill>
            <a:srgbClr val="7C1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5-Point Star 5"/>
          <p:cNvSpPr/>
          <p:nvPr/>
        </p:nvSpPr>
        <p:spPr>
          <a:xfrm>
            <a:off x="1485943" y="260647"/>
            <a:ext cx="1337291" cy="1216935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5-Point Star 6"/>
          <p:cNvSpPr/>
          <p:nvPr/>
        </p:nvSpPr>
        <p:spPr>
          <a:xfrm>
            <a:off x="1681393" y="980727"/>
            <a:ext cx="1645897" cy="1591377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5-Point Star 7"/>
          <p:cNvSpPr/>
          <p:nvPr/>
        </p:nvSpPr>
        <p:spPr>
          <a:xfrm>
            <a:off x="2195736" y="260648"/>
            <a:ext cx="1851634" cy="1778598"/>
          </a:xfrm>
          <a:prstGeom prst="star5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211960" y="620688"/>
            <a:ext cx="43204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R ESSENCE" pitchFamily="2" charset="0"/>
              </a:rPr>
              <a:t>Well done!!</a:t>
            </a:r>
          </a:p>
          <a:p>
            <a:endParaRPr lang="en-GB" sz="2400" dirty="0">
              <a:latin typeface="AR ESSENCE" pitchFamily="2" charset="0"/>
            </a:endParaRPr>
          </a:p>
          <a:p>
            <a:r>
              <a:rPr lang="en-GB" sz="2400" dirty="0" smtClean="0">
                <a:latin typeface="AR ESSENCE" pitchFamily="2" charset="0"/>
              </a:rPr>
              <a:t>You have reached the end of the questions on Education and Ethnicity!</a:t>
            </a:r>
          </a:p>
          <a:p>
            <a:endParaRPr lang="en-GB" sz="2400" dirty="0">
              <a:latin typeface="AR ESSENCE" pitchFamily="2" charset="0"/>
            </a:endParaRPr>
          </a:p>
          <a:p>
            <a:r>
              <a:rPr lang="en-GB" sz="2400" dirty="0" smtClean="0">
                <a:latin typeface="AR ESSENCE" pitchFamily="2" charset="0"/>
              </a:rPr>
              <a:t>You should now have a clearer idea of what you need to </a:t>
            </a:r>
            <a:r>
              <a:rPr lang="en-GB" sz="2400" smtClean="0">
                <a:latin typeface="AR ESSENCE" pitchFamily="2" charset="0"/>
              </a:rPr>
              <a:t>focus </a:t>
            </a:r>
            <a:r>
              <a:rPr lang="en-GB" sz="2400" smtClean="0">
                <a:latin typeface="AR ESSENCE" pitchFamily="2" charset="0"/>
              </a:rPr>
              <a:t>your </a:t>
            </a:r>
            <a:r>
              <a:rPr lang="en-GB" sz="2400" dirty="0" smtClean="0">
                <a:latin typeface="AR ESSENCE" pitchFamily="2" charset="0"/>
              </a:rPr>
              <a:t>revision on. </a:t>
            </a:r>
          </a:p>
          <a:p>
            <a:endParaRPr lang="en-GB" sz="2400" dirty="0">
              <a:latin typeface="AR ESSENCE" pitchFamily="2" charset="0"/>
            </a:endParaRPr>
          </a:p>
          <a:p>
            <a:endParaRPr lang="en-GB" sz="2400" dirty="0">
              <a:latin typeface="AR ESSENCE" pitchFamily="2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467544" y="4149080"/>
            <a:ext cx="3960440" cy="252028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  <a:latin typeface="Cooper Black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55862" y="4538925"/>
            <a:ext cx="3024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olidFill>
                  <a:schemeClr val="tx1"/>
                </a:solidFill>
                <a:latin typeface="Cooper Black" pitchFamily="18" charset="0"/>
              </a:rPr>
              <a:t>Click ‘escape’ on your keyboard to exit this programme and return to the website for more revision tools!!</a:t>
            </a:r>
            <a:endParaRPr lang="en-GB" sz="2000" dirty="0"/>
          </a:p>
        </p:txBody>
      </p:sp>
      <p:sp>
        <p:nvSpPr>
          <p:cNvPr id="13" name="5-Point Star 12"/>
          <p:cNvSpPr/>
          <p:nvPr/>
        </p:nvSpPr>
        <p:spPr>
          <a:xfrm>
            <a:off x="6804248" y="5445224"/>
            <a:ext cx="1316719" cy="1224136"/>
          </a:xfrm>
          <a:prstGeom prst="star5">
            <a:avLst/>
          </a:prstGeom>
          <a:solidFill>
            <a:srgbClr val="7C1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5-Point Star 13"/>
          <p:cNvSpPr/>
          <p:nvPr/>
        </p:nvSpPr>
        <p:spPr>
          <a:xfrm>
            <a:off x="7596336" y="5229200"/>
            <a:ext cx="565777" cy="568863"/>
          </a:xfrm>
          <a:prstGeom prst="star5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5-Point Star 14"/>
          <p:cNvSpPr/>
          <p:nvPr/>
        </p:nvSpPr>
        <p:spPr>
          <a:xfrm>
            <a:off x="7812360" y="5733256"/>
            <a:ext cx="946391" cy="871296"/>
          </a:xfrm>
          <a:prstGeom prst="star5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5-Point Star 15"/>
          <p:cNvSpPr/>
          <p:nvPr/>
        </p:nvSpPr>
        <p:spPr>
          <a:xfrm>
            <a:off x="8172400" y="5157192"/>
            <a:ext cx="720080" cy="770486"/>
          </a:xfrm>
          <a:prstGeom prst="star5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23528" y="260648"/>
            <a:ext cx="5040560" cy="439248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11560" y="620688"/>
            <a:ext cx="446449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/>
              <a:t>Welcome!</a:t>
            </a:r>
            <a:br>
              <a:rPr lang="en-GB" sz="2400" dirty="0" smtClean="0"/>
            </a:br>
            <a:endParaRPr lang="en-GB" sz="2400" dirty="0" smtClean="0"/>
          </a:p>
          <a:p>
            <a:pPr algn="ctr"/>
            <a:r>
              <a:rPr lang="en-GB" sz="2400" dirty="0" smtClean="0"/>
              <a:t>This programme should be used to help guide your revision.</a:t>
            </a:r>
            <a:br>
              <a:rPr lang="en-GB" sz="2400" dirty="0" smtClean="0"/>
            </a:br>
            <a:endParaRPr lang="en-GB" sz="2400" dirty="0" smtClean="0"/>
          </a:p>
          <a:p>
            <a:pPr algn="ctr"/>
            <a:r>
              <a:rPr lang="en-GB" sz="2400" dirty="0" smtClean="0"/>
              <a:t>Use it to test your knowledge and identify areas which you need to improve on.</a:t>
            </a:r>
            <a:br>
              <a:rPr lang="en-GB" sz="2400" dirty="0" smtClean="0"/>
            </a:br>
            <a:r>
              <a:rPr lang="en-GB" sz="2400" dirty="0" smtClean="0"/>
              <a:t> </a:t>
            </a:r>
          </a:p>
          <a:p>
            <a:pPr algn="ctr"/>
            <a:r>
              <a:rPr lang="en-GB" sz="2400" b="1" i="1" dirty="0" smtClean="0"/>
              <a:t>Good luck!</a:t>
            </a:r>
            <a:endParaRPr lang="en-GB" sz="2400" b="1" i="1" dirty="0"/>
          </a:p>
        </p:txBody>
      </p:sp>
      <p:sp>
        <p:nvSpPr>
          <p:cNvPr id="7" name="Action Button: Home 6">
            <a:hlinkClick r:id="" action="ppaction://noaction" highlightClick="1"/>
          </p:cNvPr>
          <p:cNvSpPr/>
          <p:nvPr/>
        </p:nvSpPr>
        <p:spPr>
          <a:xfrm>
            <a:off x="5652120" y="2564904"/>
            <a:ext cx="1008112" cy="1008112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Callout 7"/>
          <p:cNvSpPr/>
          <p:nvPr/>
        </p:nvSpPr>
        <p:spPr>
          <a:xfrm>
            <a:off x="6516216" y="404664"/>
            <a:ext cx="2448272" cy="1584176"/>
          </a:xfrm>
          <a:prstGeom prst="wedgeEllipseCallout">
            <a:avLst>
              <a:gd name="adj1" fmla="val -49127"/>
              <a:gd name="adj2" fmla="val 8203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660232" y="692696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Click on me at any time to come back to this page!</a:t>
            </a:r>
            <a:endParaRPr lang="en-GB" sz="2000" dirty="0"/>
          </a:p>
        </p:txBody>
      </p:sp>
      <p:sp>
        <p:nvSpPr>
          <p:cNvPr id="11" name="Action Button: Forward or Next 10">
            <a:hlinkClick r:id="" action="ppaction://noaction" highlightClick="1"/>
          </p:cNvPr>
          <p:cNvSpPr/>
          <p:nvPr/>
        </p:nvSpPr>
        <p:spPr>
          <a:xfrm>
            <a:off x="5076056" y="422108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Callout 11"/>
          <p:cNvSpPr/>
          <p:nvPr/>
        </p:nvSpPr>
        <p:spPr>
          <a:xfrm rot="10800000">
            <a:off x="6444208" y="5085184"/>
            <a:ext cx="2376264" cy="1440160"/>
          </a:xfrm>
          <a:prstGeom prst="wedgeEllipseCallout">
            <a:avLst>
              <a:gd name="adj1" fmla="val 60007"/>
              <a:gd name="adj2" fmla="val 71183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6588224" y="5301208"/>
            <a:ext cx="2160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Click on me to go to the next question!</a:t>
            </a:r>
            <a:endParaRPr lang="en-GB" sz="2000" dirty="0"/>
          </a:p>
        </p:txBody>
      </p:sp>
      <p:sp>
        <p:nvSpPr>
          <p:cNvPr id="15" name="Rectangle 14">
            <a:hlinkClick r:id="rId2" action="ppaction://hlinksldjump"/>
          </p:cNvPr>
          <p:cNvSpPr/>
          <p:nvPr/>
        </p:nvSpPr>
        <p:spPr>
          <a:xfrm>
            <a:off x="0" y="4734342"/>
            <a:ext cx="5616624" cy="21236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r>
              <a:rPr lang="en-US" sz="4400" b="1" cap="none" spc="0" dirty="0" smtClean="0">
                <a:ln w="15875" cmpd="sng">
                  <a:solidFill>
                    <a:srgbClr val="002060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50800" dist="38100" algn="l" rotWithShape="0">
                    <a:schemeClr val="tx1">
                      <a:lumMod val="75000"/>
                      <a:lumOff val="25000"/>
                      <a:alpha val="40000"/>
                    </a:schemeClr>
                  </a:outerShdw>
                </a:effectLst>
              </a:rPr>
              <a:t>CLICK HERE TO START!</a:t>
            </a:r>
            <a: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/>
            </a:r>
            <a:br>
              <a:rPr lang="en-US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entagon 14"/>
          <p:cNvSpPr/>
          <p:nvPr/>
        </p:nvSpPr>
        <p:spPr>
          <a:xfrm>
            <a:off x="2267744" y="3573016"/>
            <a:ext cx="4608512" cy="100811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51520" y="188640"/>
            <a:ext cx="83529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1:</a:t>
            </a:r>
          </a:p>
          <a:p>
            <a:endParaRPr lang="en-GB" sz="2400" b="1" dirty="0" smtClean="0"/>
          </a:p>
          <a:p>
            <a:r>
              <a:rPr lang="en-GB" sz="2000" dirty="0" smtClean="0"/>
              <a:t>According to Official Statistics from 2004, which ethnic group were most likely to underachieve in education?</a:t>
            </a:r>
          </a:p>
          <a:p>
            <a:endParaRPr lang="en-GB" sz="2000" dirty="0" smtClean="0"/>
          </a:p>
          <a:p>
            <a:r>
              <a:rPr lang="en-GB" sz="2000" dirty="0" smtClean="0"/>
              <a:t>(click on the answer to reveal whether you are correct) </a:t>
            </a:r>
          </a:p>
        </p:txBody>
      </p:sp>
      <p:sp>
        <p:nvSpPr>
          <p:cNvPr id="11" name="Action Button: Home 10">
            <a:hlinkClick r:id="rId2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ction Button: Forward or Next 11">
            <a:hlinkClick r:id="rId3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entagon 6"/>
          <p:cNvSpPr/>
          <p:nvPr/>
        </p:nvSpPr>
        <p:spPr>
          <a:xfrm>
            <a:off x="2267744" y="2492896"/>
            <a:ext cx="4608512" cy="100811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2339752" y="2564904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800" dirty="0" smtClean="0"/>
          </a:p>
          <a:p>
            <a:pPr algn="ctr"/>
            <a:r>
              <a:rPr lang="en-GB" sz="3200" dirty="0" smtClean="0"/>
              <a:t>Black Caribbean Boys</a:t>
            </a:r>
          </a:p>
          <a:p>
            <a:pPr algn="ctr"/>
            <a:r>
              <a:rPr lang="en-GB" sz="800" dirty="0" smtClean="0"/>
              <a:t> </a:t>
            </a:r>
            <a:endParaRPr lang="en-GB" sz="800" dirty="0"/>
          </a:p>
        </p:txBody>
      </p:sp>
      <p:pic>
        <p:nvPicPr>
          <p:cNvPr id="13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492896"/>
            <a:ext cx="936104" cy="936104"/>
          </a:xfrm>
          <a:prstGeom prst="rect">
            <a:avLst/>
          </a:prstGeom>
          <a:noFill/>
        </p:spPr>
      </p:pic>
      <p:sp>
        <p:nvSpPr>
          <p:cNvPr id="17" name="Pentagon 16"/>
          <p:cNvSpPr/>
          <p:nvPr/>
        </p:nvSpPr>
        <p:spPr>
          <a:xfrm>
            <a:off x="2267744" y="4653136"/>
            <a:ext cx="4608512" cy="100811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2339752" y="3645024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800" dirty="0" smtClean="0"/>
          </a:p>
          <a:p>
            <a:pPr algn="ctr"/>
            <a:r>
              <a:rPr lang="en-GB" sz="3200" dirty="0" smtClean="0"/>
              <a:t>Chinese Girls</a:t>
            </a:r>
          </a:p>
          <a:p>
            <a:pPr algn="ctr"/>
            <a:endParaRPr lang="en-GB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2339752" y="4725144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800" dirty="0" smtClean="0"/>
          </a:p>
          <a:p>
            <a:pPr algn="ctr"/>
            <a:endParaRPr lang="en-GB" sz="3200" dirty="0" smtClean="0"/>
          </a:p>
          <a:p>
            <a:pPr algn="ctr"/>
            <a:endParaRPr lang="en-GB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2339752" y="4725144"/>
            <a:ext cx="4032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800" dirty="0" smtClean="0"/>
          </a:p>
          <a:p>
            <a:pPr algn="ctr"/>
            <a:r>
              <a:rPr lang="en-GB" sz="3200" dirty="0" smtClean="0"/>
              <a:t>British Boys</a:t>
            </a:r>
          </a:p>
          <a:p>
            <a:pPr algn="ctr"/>
            <a:endParaRPr lang="en-GB" sz="800" dirty="0"/>
          </a:p>
        </p:txBody>
      </p:sp>
      <p:pic>
        <p:nvPicPr>
          <p:cNvPr id="22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732240" y="3573016"/>
            <a:ext cx="936104" cy="923705"/>
          </a:xfrm>
          <a:prstGeom prst="rect">
            <a:avLst/>
          </a:prstGeom>
          <a:noFill/>
        </p:spPr>
      </p:pic>
      <p:pic>
        <p:nvPicPr>
          <p:cNvPr id="14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732240" y="4725144"/>
            <a:ext cx="936104" cy="923705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3529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2:</a:t>
            </a:r>
          </a:p>
          <a:p>
            <a:endParaRPr lang="en-GB" sz="2400" b="1" dirty="0" smtClean="0"/>
          </a:p>
          <a:p>
            <a:r>
              <a:rPr lang="en-GB" sz="2000" dirty="0" smtClean="0"/>
              <a:t>According to Official Statistics from 2004, which two ethnic minority groups were most likely to achieve highly education?</a:t>
            </a:r>
          </a:p>
          <a:p>
            <a:endParaRPr lang="en-GB" sz="2000" dirty="0" smtClean="0"/>
          </a:p>
          <a:p>
            <a:r>
              <a:rPr lang="en-GB" sz="2000" dirty="0" smtClean="0"/>
              <a:t>(click on the answer to reveal whether you are correct) </a:t>
            </a:r>
          </a:p>
        </p:txBody>
      </p:sp>
      <p:sp>
        <p:nvSpPr>
          <p:cNvPr id="5" name="Oval 4"/>
          <p:cNvSpPr/>
          <p:nvPr/>
        </p:nvSpPr>
        <p:spPr>
          <a:xfrm>
            <a:off x="683568" y="2708920"/>
            <a:ext cx="2520280" cy="1800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3275856" y="3717032"/>
            <a:ext cx="2520280" cy="1800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5868144" y="2708920"/>
            <a:ext cx="2520280" cy="18002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971600" y="2852936"/>
            <a:ext cx="201622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800" dirty="0" smtClean="0"/>
          </a:p>
          <a:p>
            <a:pPr algn="ctr"/>
            <a:r>
              <a:rPr lang="en-GB" sz="2500" dirty="0" smtClean="0"/>
              <a:t>Chinese and British Students</a:t>
            </a:r>
          </a:p>
          <a:p>
            <a:pPr algn="ctr"/>
            <a:endParaRPr lang="en-GB" sz="800" dirty="0"/>
          </a:p>
        </p:txBody>
      </p:sp>
      <p:sp>
        <p:nvSpPr>
          <p:cNvPr id="9" name="TextBox 8"/>
          <p:cNvSpPr txBox="1"/>
          <p:nvPr/>
        </p:nvSpPr>
        <p:spPr>
          <a:xfrm>
            <a:off x="3563888" y="3861048"/>
            <a:ext cx="201622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800" dirty="0" smtClean="0"/>
          </a:p>
          <a:p>
            <a:pPr algn="ctr"/>
            <a:r>
              <a:rPr lang="en-GB" sz="2500" dirty="0" smtClean="0"/>
              <a:t>Bangladeshi and Pakistani Students</a:t>
            </a:r>
          </a:p>
          <a:p>
            <a:pPr algn="ctr"/>
            <a:endParaRPr lang="en-GB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6156176" y="2852936"/>
            <a:ext cx="2016224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800" dirty="0" smtClean="0"/>
          </a:p>
          <a:p>
            <a:pPr algn="ctr"/>
            <a:r>
              <a:rPr lang="en-GB" sz="2500" dirty="0" smtClean="0"/>
              <a:t>Indian and Chinese Students</a:t>
            </a:r>
          </a:p>
          <a:p>
            <a:pPr algn="ctr"/>
            <a:endParaRPr lang="en-GB" sz="800" dirty="0"/>
          </a:p>
        </p:txBody>
      </p:sp>
      <p:pic>
        <p:nvPicPr>
          <p:cNvPr id="11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140968"/>
            <a:ext cx="936104" cy="936104"/>
          </a:xfrm>
          <a:prstGeom prst="rect">
            <a:avLst/>
          </a:prstGeom>
          <a:noFill/>
        </p:spPr>
      </p:pic>
      <p:pic>
        <p:nvPicPr>
          <p:cNvPr id="12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067944" y="4149080"/>
            <a:ext cx="936104" cy="923705"/>
          </a:xfrm>
          <a:prstGeom prst="rect">
            <a:avLst/>
          </a:prstGeom>
          <a:noFill/>
        </p:spPr>
      </p:pic>
      <p:pic>
        <p:nvPicPr>
          <p:cNvPr id="13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475656" y="3140968"/>
            <a:ext cx="936104" cy="923705"/>
          </a:xfrm>
          <a:prstGeom prst="rect">
            <a:avLst/>
          </a:prstGeom>
          <a:noFill/>
        </p:spPr>
      </p:pic>
      <p:sp>
        <p:nvSpPr>
          <p:cNvPr id="14" name="Action Button: Home 13">
            <a:hlinkClick r:id="rId4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ction Button: Forward or Next 14">
            <a:hlinkClick r:id="rId5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35292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3:</a:t>
            </a:r>
          </a:p>
          <a:p>
            <a:endParaRPr lang="en-GB" sz="2400" b="1" dirty="0" smtClean="0"/>
          </a:p>
          <a:p>
            <a:r>
              <a:rPr lang="en-GB" sz="2000" dirty="0" smtClean="0"/>
              <a:t>According to Official Statistics from 2004, Black Caribbean students were approximately how many times more likely to be excluded from school than White students?</a:t>
            </a:r>
          </a:p>
          <a:p>
            <a:endParaRPr lang="en-GB" sz="2000" dirty="0" smtClean="0"/>
          </a:p>
          <a:p>
            <a:r>
              <a:rPr lang="en-GB" sz="2000" dirty="0" smtClean="0"/>
              <a:t>(click on the answer to reveal whether you are correct) </a:t>
            </a:r>
          </a:p>
        </p:txBody>
      </p:sp>
      <p:sp>
        <p:nvSpPr>
          <p:cNvPr id="5" name="Cloud 4"/>
          <p:cNvSpPr/>
          <p:nvPr/>
        </p:nvSpPr>
        <p:spPr>
          <a:xfrm rot="400180">
            <a:off x="1571967" y="2778517"/>
            <a:ext cx="2543684" cy="1806673"/>
          </a:xfrm>
          <a:prstGeom prst="cloud">
            <a:avLst/>
          </a:prstGeom>
          <a:solidFill>
            <a:srgbClr val="00206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loud 6"/>
          <p:cNvSpPr/>
          <p:nvPr/>
        </p:nvSpPr>
        <p:spPr>
          <a:xfrm rot="400180">
            <a:off x="1715982" y="4722732"/>
            <a:ext cx="2543684" cy="1806673"/>
          </a:xfrm>
          <a:prstGeom prst="cloud">
            <a:avLst/>
          </a:prstGeom>
          <a:solidFill>
            <a:srgbClr val="00206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loud 7"/>
          <p:cNvSpPr/>
          <p:nvPr/>
        </p:nvSpPr>
        <p:spPr>
          <a:xfrm rot="400180">
            <a:off x="4884335" y="4722733"/>
            <a:ext cx="2543684" cy="1806673"/>
          </a:xfrm>
          <a:prstGeom prst="cloud">
            <a:avLst/>
          </a:prstGeom>
          <a:solidFill>
            <a:srgbClr val="00206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Cloud 8"/>
          <p:cNvSpPr/>
          <p:nvPr/>
        </p:nvSpPr>
        <p:spPr>
          <a:xfrm rot="400180">
            <a:off x="4812326" y="2706509"/>
            <a:ext cx="2543684" cy="1806673"/>
          </a:xfrm>
          <a:prstGeom prst="cloud">
            <a:avLst/>
          </a:prstGeom>
          <a:solidFill>
            <a:srgbClr val="002060"/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691680" y="2852936"/>
            <a:ext cx="2232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2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10 times</a:t>
            </a:r>
          </a:p>
          <a:p>
            <a:pPr algn="ctr"/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04048" y="2780928"/>
            <a:ext cx="2232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2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5 times</a:t>
            </a:r>
          </a:p>
          <a:p>
            <a:pPr algn="ctr"/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35696" y="4797152"/>
            <a:ext cx="2232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2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25 times</a:t>
            </a:r>
          </a:p>
          <a:p>
            <a:pPr algn="ctr"/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76056" y="4797152"/>
            <a:ext cx="2232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200" b="1" dirty="0" smtClean="0">
              <a:solidFill>
                <a:schemeClr val="bg1"/>
              </a:solidFill>
            </a:endParaRPr>
          </a:p>
          <a:p>
            <a:pPr algn="ctr"/>
            <a:r>
              <a:rPr lang="en-GB" sz="3200" b="1" dirty="0" smtClean="0">
                <a:solidFill>
                  <a:schemeClr val="bg1"/>
                </a:solidFill>
              </a:rPr>
              <a:t>3 times</a:t>
            </a:r>
          </a:p>
          <a:p>
            <a:pPr algn="ctr"/>
            <a:endParaRPr lang="en-GB" sz="3200" b="1" dirty="0">
              <a:solidFill>
                <a:schemeClr val="bg1"/>
              </a:solidFill>
            </a:endParaRPr>
          </a:p>
        </p:txBody>
      </p:sp>
      <p:pic>
        <p:nvPicPr>
          <p:cNvPr id="14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5157192"/>
            <a:ext cx="936104" cy="936104"/>
          </a:xfrm>
          <a:prstGeom prst="rect">
            <a:avLst/>
          </a:prstGeom>
          <a:noFill/>
        </p:spPr>
      </p:pic>
      <p:pic>
        <p:nvPicPr>
          <p:cNvPr id="15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339752" y="3140968"/>
            <a:ext cx="936104" cy="923705"/>
          </a:xfrm>
          <a:prstGeom prst="rect">
            <a:avLst/>
          </a:prstGeom>
          <a:noFill/>
        </p:spPr>
      </p:pic>
      <p:pic>
        <p:nvPicPr>
          <p:cNvPr id="16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55776" y="5085184"/>
            <a:ext cx="936104" cy="923705"/>
          </a:xfrm>
          <a:prstGeom prst="rect">
            <a:avLst/>
          </a:prstGeom>
          <a:noFill/>
        </p:spPr>
      </p:pic>
      <p:pic>
        <p:nvPicPr>
          <p:cNvPr id="17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652120" y="3068960"/>
            <a:ext cx="936104" cy="923705"/>
          </a:xfrm>
          <a:prstGeom prst="rect">
            <a:avLst/>
          </a:prstGeom>
          <a:noFill/>
        </p:spPr>
      </p:pic>
      <p:sp>
        <p:nvSpPr>
          <p:cNvPr id="18" name="Action Button: Home 17">
            <a:hlinkClick r:id="rId4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ction Button: Forward or Next 18">
            <a:hlinkClick r:id="rId5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88640"/>
            <a:ext cx="83529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</a:t>
            </a:r>
            <a:r>
              <a:rPr lang="en-GB" sz="2400" b="1" dirty="0"/>
              <a:t>4</a:t>
            </a:r>
            <a:r>
              <a:rPr lang="en-GB" sz="2400" b="1" dirty="0" smtClean="0"/>
              <a:t>:</a:t>
            </a:r>
          </a:p>
          <a:p>
            <a:endParaRPr lang="en-GB" sz="2400" b="1" dirty="0" smtClean="0"/>
          </a:p>
          <a:p>
            <a:r>
              <a:rPr lang="en-GB" sz="2000" dirty="0" smtClean="0"/>
              <a:t>Who argues that a person’s class background is more important than ethnicity when explaining why some ethnic groups under/over achieve at school?</a:t>
            </a:r>
          </a:p>
          <a:p>
            <a:endParaRPr lang="en-GB" sz="2000" dirty="0" smtClean="0"/>
          </a:p>
          <a:p>
            <a:r>
              <a:rPr lang="en-GB" sz="2000" dirty="0" smtClean="0"/>
              <a:t>(click on the answer to reveal whether you are correct) 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83568" y="3140968"/>
            <a:ext cx="2520280" cy="1368152"/>
          </a:xfrm>
          <a:prstGeom prst="roundRect">
            <a:avLst/>
          </a:prstGeom>
          <a:solidFill>
            <a:schemeClr val="accent1">
              <a:lumMod val="75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3275856" y="3140968"/>
            <a:ext cx="2520280" cy="1368152"/>
          </a:xfrm>
          <a:prstGeom prst="roundRect">
            <a:avLst/>
          </a:prstGeom>
          <a:solidFill>
            <a:schemeClr val="accent1">
              <a:lumMod val="75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5868144" y="3140968"/>
            <a:ext cx="2520280" cy="1368152"/>
          </a:xfrm>
          <a:prstGeom prst="roundRect">
            <a:avLst/>
          </a:prstGeom>
          <a:solidFill>
            <a:schemeClr val="accent1">
              <a:lumMod val="75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ounded Rectangle 8"/>
          <p:cNvSpPr/>
          <p:nvPr/>
        </p:nvSpPr>
        <p:spPr>
          <a:xfrm>
            <a:off x="3275856" y="4581128"/>
            <a:ext cx="2520280" cy="1368152"/>
          </a:xfrm>
          <a:prstGeom prst="roundRect">
            <a:avLst/>
          </a:prstGeom>
          <a:solidFill>
            <a:schemeClr val="accent1">
              <a:lumMod val="75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940152" y="3140968"/>
            <a:ext cx="23762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800" dirty="0" smtClean="0"/>
          </a:p>
          <a:p>
            <a:r>
              <a:rPr lang="en-GB" sz="2800" dirty="0" smtClean="0"/>
              <a:t>Howard Becker</a:t>
            </a:r>
          </a:p>
          <a:p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347864" y="3140968"/>
            <a:ext cx="2376264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 dirty="0" smtClean="0"/>
          </a:p>
          <a:p>
            <a:pPr algn="ctr"/>
            <a:r>
              <a:rPr lang="en-GB" sz="2800" dirty="0" smtClean="0"/>
              <a:t>Michelle </a:t>
            </a:r>
            <a:r>
              <a:rPr lang="en-GB" sz="2800" dirty="0" err="1" smtClean="0"/>
              <a:t>Stanworth</a:t>
            </a:r>
            <a:endParaRPr lang="en-GB" sz="2800" dirty="0" smtClean="0"/>
          </a:p>
          <a:p>
            <a:pPr algn="ctr"/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755576" y="3140968"/>
            <a:ext cx="2376264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 dirty="0" smtClean="0"/>
          </a:p>
          <a:p>
            <a:pPr algn="ctr"/>
            <a:r>
              <a:rPr lang="en-GB" sz="2800" dirty="0" smtClean="0"/>
              <a:t>Smith &amp; Tomlinson</a:t>
            </a:r>
          </a:p>
          <a:p>
            <a:pPr algn="ctr"/>
            <a:endParaRPr lang="en-GB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3347864" y="4581128"/>
            <a:ext cx="2376264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 dirty="0" smtClean="0"/>
          </a:p>
          <a:p>
            <a:pPr algn="ctr"/>
            <a:r>
              <a:rPr lang="en-GB" sz="2800" dirty="0" smtClean="0"/>
              <a:t>Driver &amp; Ballard</a:t>
            </a:r>
          </a:p>
          <a:p>
            <a:pPr algn="ctr"/>
            <a:endParaRPr lang="en-GB" sz="1200" dirty="0"/>
          </a:p>
        </p:txBody>
      </p:sp>
      <p:pic>
        <p:nvPicPr>
          <p:cNvPr id="14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56992"/>
            <a:ext cx="936104" cy="936104"/>
          </a:xfrm>
          <a:prstGeom prst="rect">
            <a:avLst/>
          </a:prstGeom>
          <a:noFill/>
        </p:spPr>
      </p:pic>
      <p:pic>
        <p:nvPicPr>
          <p:cNvPr id="15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067944" y="3356992"/>
            <a:ext cx="936104" cy="923705"/>
          </a:xfrm>
          <a:prstGeom prst="rect">
            <a:avLst/>
          </a:prstGeom>
          <a:noFill/>
        </p:spPr>
      </p:pic>
      <p:pic>
        <p:nvPicPr>
          <p:cNvPr id="16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660232" y="3356992"/>
            <a:ext cx="936104" cy="923705"/>
          </a:xfrm>
          <a:prstGeom prst="rect">
            <a:avLst/>
          </a:prstGeom>
          <a:noFill/>
        </p:spPr>
      </p:pic>
      <p:pic>
        <p:nvPicPr>
          <p:cNvPr id="17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139952" y="4797152"/>
            <a:ext cx="936104" cy="923705"/>
          </a:xfrm>
          <a:prstGeom prst="rect">
            <a:avLst/>
          </a:prstGeom>
          <a:noFill/>
        </p:spPr>
      </p:pic>
      <p:sp>
        <p:nvSpPr>
          <p:cNvPr id="18" name="Action Button: Home 17">
            <a:hlinkClick r:id="rId4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Action Button: Forward or Next 18">
            <a:hlinkClick r:id="rId5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3529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5:</a:t>
            </a:r>
          </a:p>
          <a:p>
            <a:endParaRPr lang="en-GB" sz="2400" b="1" dirty="0" smtClean="0"/>
          </a:p>
          <a:p>
            <a:r>
              <a:rPr lang="en-GB" sz="2000" dirty="0" smtClean="0"/>
              <a:t>Driver and Ballard believe that family background can effect educational achievement. How?</a:t>
            </a:r>
          </a:p>
          <a:p>
            <a:endParaRPr lang="en-GB" sz="2000" dirty="0" smtClean="0"/>
          </a:p>
          <a:p>
            <a:r>
              <a:rPr lang="en-GB" sz="2000" dirty="0" smtClean="0"/>
              <a:t>(click on the answer to reveal whether you are correct) </a:t>
            </a:r>
          </a:p>
        </p:txBody>
      </p:sp>
      <p:sp>
        <p:nvSpPr>
          <p:cNvPr id="5" name="Rectangular Callout 4"/>
          <p:cNvSpPr/>
          <p:nvPr/>
        </p:nvSpPr>
        <p:spPr>
          <a:xfrm>
            <a:off x="755576" y="2492896"/>
            <a:ext cx="2664296" cy="1512168"/>
          </a:xfrm>
          <a:prstGeom prst="wedgeRectCallout">
            <a:avLst>
              <a:gd name="adj1" fmla="val -32449"/>
              <a:gd name="adj2" fmla="val 80176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ular Callout 5"/>
          <p:cNvSpPr/>
          <p:nvPr/>
        </p:nvSpPr>
        <p:spPr>
          <a:xfrm>
            <a:off x="3851920" y="2348880"/>
            <a:ext cx="2664296" cy="1512168"/>
          </a:xfrm>
          <a:prstGeom prst="wedgeRectCallout">
            <a:avLst>
              <a:gd name="adj1" fmla="val -37201"/>
              <a:gd name="adj2" fmla="val 89479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ular Callout 6"/>
          <p:cNvSpPr/>
          <p:nvPr/>
        </p:nvSpPr>
        <p:spPr>
          <a:xfrm>
            <a:off x="5292080" y="4149080"/>
            <a:ext cx="2664296" cy="1512168"/>
          </a:xfrm>
          <a:prstGeom prst="wedgeRectCallout">
            <a:avLst>
              <a:gd name="adj1" fmla="val -50401"/>
              <a:gd name="adj2" fmla="val 77385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3851920" y="2348880"/>
            <a:ext cx="26642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By placing emphasis on the value of education and having high expectations</a:t>
            </a:r>
            <a:br>
              <a:rPr lang="en-GB" sz="2200" dirty="0" smtClean="0"/>
            </a:br>
            <a:endParaRPr lang="en-GB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755576" y="2492896"/>
            <a:ext cx="266429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2200" dirty="0" smtClean="0"/>
          </a:p>
          <a:p>
            <a:pPr algn="ctr"/>
            <a:r>
              <a:rPr lang="en-GB" sz="2200" dirty="0" smtClean="0"/>
              <a:t>By giving you financial support</a:t>
            </a:r>
          </a:p>
          <a:p>
            <a:pPr algn="ctr"/>
            <a:endParaRPr lang="en-GB" sz="2200" dirty="0"/>
          </a:p>
          <a:p>
            <a:pPr algn="ctr"/>
            <a:endParaRPr lang="en-GB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5292080" y="4149080"/>
            <a:ext cx="2664296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050" dirty="0" smtClean="0"/>
          </a:p>
          <a:p>
            <a:pPr algn="ctr"/>
            <a:r>
              <a:rPr lang="en-GB" sz="2200" dirty="0" smtClean="0"/>
              <a:t>By providing a comfortable home</a:t>
            </a:r>
            <a:r>
              <a:rPr lang="en-GB" sz="2200" dirty="0"/>
              <a:t> </a:t>
            </a:r>
            <a:r>
              <a:rPr lang="en-GB" sz="2200" dirty="0" smtClean="0"/>
              <a:t>and nourishment</a:t>
            </a:r>
            <a:endParaRPr lang="en-GB" sz="2200" dirty="0"/>
          </a:p>
          <a:p>
            <a:pPr algn="ctr"/>
            <a:endParaRPr lang="en-GB" sz="1200" dirty="0"/>
          </a:p>
        </p:txBody>
      </p:sp>
      <p:pic>
        <p:nvPicPr>
          <p:cNvPr id="11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636912"/>
            <a:ext cx="936104" cy="936104"/>
          </a:xfrm>
          <a:prstGeom prst="rect">
            <a:avLst/>
          </a:prstGeom>
          <a:noFill/>
        </p:spPr>
      </p:pic>
      <p:pic>
        <p:nvPicPr>
          <p:cNvPr id="12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547664" y="2780928"/>
            <a:ext cx="936104" cy="923705"/>
          </a:xfrm>
          <a:prstGeom prst="rect">
            <a:avLst/>
          </a:prstGeom>
          <a:noFill/>
        </p:spPr>
      </p:pic>
      <p:pic>
        <p:nvPicPr>
          <p:cNvPr id="13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84168" y="4437112"/>
            <a:ext cx="936104" cy="923705"/>
          </a:xfrm>
          <a:prstGeom prst="rect">
            <a:avLst/>
          </a:prstGeom>
          <a:noFill/>
        </p:spPr>
      </p:pic>
      <p:pic>
        <p:nvPicPr>
          <p:cNvPr id="2050" name="Picture 2" descr="C:\Users\Lizzie\AppData\Local\Microsoft\Windows\Temporary Internet Files\Content.IE5\ZXACY18P\MC900434859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4653136"/>
            <a:ext cx="2016224" cy="2016224"/>
          </a:xfrm>
          <a:prstGeom prst="rect">
            <a:avLst/>
          </a:prstGeom>
          <a:noFill/>
        </p:spPr>
      </p:pic>
      <p:sp>
        <p:nvSpPr>
          <p:cNvPr id="15" name="Action Button: Home 14">
            <a:hlinkClick r:id="rId5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Action Button: Forward or Next 15">
            <a:hlinkClick r:id="rId6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35292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6:</a:t>
            </a:r>
          </a:p>
          <a:p>
            <a:endParaRPr lang="en-GB" sz="2400" b="1" dirty="0" smtClean="0"/>
          </a:p>
          <a:p>
            <a:pPr>
              <a:buNone/>
            </a:pPr>
            <a:r>
              <a:rPr lang="en-GB" sz="2000" dirty="0" smtClean="0"/>
              <a:t>Lupton (2004) describes the ‘respectful nature of Asian parent-child relationship’. How might this improve educational achievement?</a:t>
            </a:r>
            <a:endParaRPr lang="en-GB" sz="2000" b="1" dirty="0" smtClean="0"/>
          </a:p>
          <a:p>
            <a:endParaRPr lang="en-GB" sz="2000" dirty="0" smtClean="0"/>
          </a:p>
          <a:p>
            <a:r>
              <a:rPr lang="en-GB" sz="2000" dirty="0" smtClean="0"/>
              <a:t>(This is a ‘think’ task; click on the picture to reveal whether you are correct)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932040" y="2780928"/>
            <a:ext cx="36724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 smtClean="0"/>
              <a:t>It may help educational achievement as the student is likely to extend this respect to their teachers and behave in the classroom</a:t>
            </a:r>
            <a:endParaRPr lang="en-GB" sz="2800" i="1" dirty="0"/>
          </a:p>
        </p:txBody>
      </p:sp>
      <p:sp>
        <p:nvSpPr>
          <p:cNvPr id="8" name="Action Button: Home 7">
            <a:hlinkClick r:id="rId2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ction Button: Forward or Next 8">
            <a:hlinkClick r:id="rId3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7" name="Picture 3" descr="C:\Users\Lizzie\AppData\Local\Microsoft\Windows\Temporary Internet Files\Content.IE5\K6DSPF99\MC900354228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2348880"/>
            <a:ext cx="4000686" cy="3548083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7"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188640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Question 7:</a:t>
            </a:r>
          </a:p>
          <a:p>
            <a:endParaRPr lang="en-GB" sz="2400" b="1" dirty="0" smtClean="0"/>
          </a:p>
          <a:p>
            <a:pPr>
              <a:buNone/>
            </a:pPr>
            <a:r>
              <a:rPr lang="en-GB" sz="2000" dirty="0" smtClean="0"/>
              <a:t>What is institutional racism?</a:t>
            </a:r>
            <a:endParaRPr lang="en-GB" sz="2000" b="1" dirty="0" smtClean="0"/>
          </a:p>
          <a:p>
            <a:endParaRPr lang="en-GB" sz="2000" dirty="0" smtClean="0"/>
          </a:p>
          <a:p>
            <a:r>
              <a:rPr lang="en-GB" sz="2000" dirty="0" smtClean="0"/>
              <a:t>(click on the answer to reveal whether you are correct) </a:t>
            </a:r>
          </a:p>
        </p:txBody>
      </p:sp>
      <p:sp>
        <p:nvSpPr>
          <p:cNvPr id="5" name="Cloud 4"/>
          <p:cNvSpPr/>
          <p:nvPr/>
        </p:nvSpPr>
        <p:spPr>
          <a:xfrm rot="454880">
            <a:off x="662828" y="2558260"/>
            <a:ext cx="3312368" cy="2088232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loud 5"/>
          <p:cNvSpPr/>
          <p:nvPr/>
        </p:nvSpPr>
        <p:spPr>
          <a:xfrm rot="454880">
            <a:off x="4479252" y="2486251"/>
            <a:ext cx="3312368" cy="2088232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loud 6"/>
          <p:cNvSpPr/>
          <p:nvPr/>
        </p:nvSpPr>
        <p:spPr>
          <a:xfrm rot="454880">
            <a:off x="2823070" y="4560389"/>
            <a:ext cx="3312368" cy="2088232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971600" y="2636912"/>
            <a:ext cx="28083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600" dirty="0" smtClean="0"/>
          </a:p>
          <a:p>
            <a:pPr algn="ctr"/>
            <a:r>
              <a:rPr lang="en-GB" sz="2800" dirty="0" smtClean="0"/>
              <a:t>Systematic racism within social institutions</a:t>
            </a:r>
          </a:p>
          <a:p>
            <a:pPr algn="ctr"/>
            <a:endParaRPr lang="en-GB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788024" y="2564904"/>
            <a:ext cx="280831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600" dirty="0" smtClean="0"/>
          </a:p>
          <a:p>
            <a:pPr algn="ctr"/>
            <a:r>
              <a:rPr lang="en-GB" sz="2800" dirty="0" smtClean="0"/>
              <a:t>Prejudice by members of society</a:t>
            </a:r>
          </a:p>
          <a:p>
            <a:pPr algn="ctr"/>
            <a:endParaRPr lang="en-GB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3131840" y="4653136"/>
            <a:ext cx="2808312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800" dirty="0"/>
          </a:p>
          <a:p>
            <a:pPr algn="ctr"/>
            <a:r>
              <a:rPr lang="en-GB" sz="2400" dirty="0" smtClean="0"/>
              <a:t>Treating ethnic minorities who work in large institutions unfairly</a:t>
            </a:r>
          </a:p>
        </p:txBody>
      </p:sp>
      <p:pic>
        <p:nvPicPr>
          <p:cNvPr id="11" name="Picture 3" descr="C:\Users\Lizzie\AppData\Local\Microsoft\Windows\Temporary Internet Files\Content.IE5\MNHHBN9L\MC900433800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068960"/>
            <a:ext cx="936104" cy="936104"/>
          </a:xfrm>
          <a:prstGeom prst="rect">
            <a:avLst/>
          </a:prstGeom>
          <a:noFill/>
        </p:spPr>
      </p:pic>
      <p:pic>
        <p:nvPicPr>
          <p:cNvPr id="12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5652120" y="2924944"/>
            <a:ext cx="936104" cy="923705"/>
          </a:xfrm>
          <a:prstGeom prst="rect">
            <a:avLst/>
          </a:prstGeom>
          <a:noFill/>
        </p:spPr>
      </p:pic>
      <p:pic>
        <p:nvPicPr>
          <p:cNvPr id="13" name="Picture 4" descr="C:\Users\Lizzie\AppData\Local\Microsoft\Windows\Temporary Internet Files\Content.IE5\MRQ1T4NB\MC900442138[1].pn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995936" y="5013176"/>
            <a:ext cx="936104" cy="923705"/>
          </a:xfrm>
          <a:prstGeom prst="rect">
            <a:avLst/>
          </a:prstGeom>
          <a:noFill/>
        </p:spPr>
      </p:pic>
      <p:sp>
        <p:nvSpPr>
          <p:cNvPr id="14" name="Action Button: Home 13">
            <a:hlinkClick r:id="rId4" action="ppaction://hlinksldjump" highlightClick="1"/>
          </p:cNvPr>
          <p:cNvSpPr/>
          <p:nvPr/>
        </p:nvSpPr>
        <p:spPr>
          <a:xfrm>
            <a:off x="0" y="5805264"/>
            <a:ext cx="792088" cy="764704"/>
          </a:xfrm>
          <a:prstGeom prst="actionButtonHom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ction Button: Forward or Next 14">
            <a:hlinkClick r:id="rId5" action="ppaction://hlinksldjump" highlightClick="1"/>
          </p:cNvPr>
          <p:cNvSpPr/>
          <p:nvPr/>
        </p:nvSpPr>
        <p:spPr>
          <a:xfrm>
            <a:off x="8207896" y="5661248"/>
            <a:ext cx="936104" cy="792088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628</Words>
  <Application>Microsoft Office PowerPoint</Application>
  <PresentationFormat>On-screen Show (4:3)</PresentationFormat>
  <Paragraphs>134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Education and Ethnicity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 and Gender</dc:title>
  <dc:creator>Lizzie</dc:creator>
  <cp:lastModifiedBy>Lizzie</cp:lastModifiedBy>
  <cp:revision>26</cp:revision>
  <dcterms:created xsi:type="dcterms:W3CDTF">2011-04-05T15:08:15Z</dcterms:created>
  <dcterms:modified xsi:type="dcterms:W3CDTF">2011-04-06T21:24:30Z</dcterms:modified>
</cp:coreProperties>
</file>